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103_BC150A7D.xml" ContentType="application/vnd.ms-powerpoint.comment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9_8D6150C3.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7" r:id="rId2"/>
    <p:sldId id="258" r:id="rId3"/>
    <p:sldId id="276" r:id="rId4"/>
    <p:sldId id="277" r:id="rId5"/>
    <p:sldId id="259" r:id="rId6"/>
    <p:sldId id="274" r:id="rId7"/>
    <p:sldId id="263" r:id="rId8"/>
    <p:sldId id="264" r:id="rId9"/>
    <p:sldId id="262" r:id="rId10"/>
    <p:sldId id="266" r:id="rId11"/>
    <p:sldId id="267" r:id="rId12"/>
    <p:sldId id="260" r:id="rId13"/>
    <p:sldId id="275" r:id="rId14"/>
    <p:sldId id="256" r:id="rId15"/>
    <p:sldId id="265" r:id="rId16"/>
    <p:sldId id="268" r:id="rId17"/>
    <p:sldId id="269"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1AAB46-6ADE-2C6E-762A-C4D19D43D76B}" name="Peiser, Livia (NSL)" initials="LP" userId="S::Livia.Peiser@fao.org::369ae2f7-85f0-4d20-a3e9-45039ef562d3" providerId="AD"/>
  <p188:author id="{02C58770-D972-97D4-2795-04B9803A02BB}" name="Mohammed, Almutaz (NSLS)" initials="MA" userId="S::almutaz.mohammed@fao.org::c551561a-a609-4c19-843e-1463a054c27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6B326-6E84-44A6-B4F1-0ABE197CE9D7}" v="145" dt="2025-09-03T06:03:04.761"/>
    <p1510:client id="{2C0FC0FD-9639-1672-BB4D-D55795360ACD}" v="85" dt="2025-09-02T08:17:36.244"/>
    <p1510:client id="{BC4F9452-64DB-1DC3-3316-0C0057C39132}" v="124" dt="2025-09-03T05:53:58.726"/>
    <p1510:client id="{C9260439-239B-16AB-A9A1-7F0C65226421}" v="3" dt="2025-09-03T05:32:45.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omments/modernComment_103_BC150A7D.xml><?xml version="1.0" encoding="utf-8"?>
<p188:cmLst xmlns:a="http://schemas.openxmlformats.org/drawingml/2006/main" xmlns:r="http://schemas.openxmlformats.org/officeDocument/2006/relationships" xmlns:p188="http://schemas.microsoft.com/office/powerpoint/2018/8/main">
  <p188:cm id="{D49B2ED3-20A3-44CB-A95F-2736A531056A}" authorId="{391AAB46-6ADE-2C6E-762A-C4D19D43D76B}" created="2025-09-01T11:41:40.724">
    <pc:sldMkLst xmlns:pc="http://schemas.microsoft.com/office/powerpoint/2013/main/command">
      <pc:docMk/>
      <pc:sldMk cId="3155495549" sldId="259"/>
    </pc:sldMkLst>
    <p188:replyLst>
      <p188:reply id="{FE12FE15-68A6-45FE-A7D0-64EE72FFB2B7}" authorId="{02C58770-D972-97D4-2795-04B9803A02BB}" created="2025-09-01T14:11:10.395">
        <p188:txBody>
          <a:bodyPr/>
          <a:lstStyle/>
          <a:p>
            <a:r>
              <a:rPr lang="en-US"/>
              <a:t>ok</a:t>
            </a:r>
          </a:p>
        </p188:txBody>
      </p188:reply>
    </p188:replyLst>
    <p188:txBody>
      <a:bodyPr/>
      <a:lstStyle/>
      <a:p>
        <a:r>
          <a:rPr lang="en-GB"/>
          <a:t>Add link to WaPOR website/portal</a:t>
        </a:r>
      </a:p>
    </p188:txBody>
  </p188:cm>
</p188:cmLst>
</file>

<file path=ppt/comments/modernComment_109_8D6150C3.xml><?xml version="1.0" encoding="utf-8"?>
<p188:cmLst xmlns:a="http://schemas.openxmlformats.org/drawingml/2006/main" xmlns:r="http://schemas.openxmlformats.org/officeDocument/2006/relationships" xmlns:p188="http://schemas.microsoft.com/office/powerpoint/2018/8/main">
  <p188:cm id="{82EDD5EA-B047-423F-9091-E61ABA0120B0}" authorId="{391AAB46-6ADE-2C6E-762A-C4D19D43D76B}" created="2025-09-01T11:39:59.306">
    <pc:sldMkLst xmlns:pc="http://schemas.microsoft.com/office/powerpoint/2013/main/command">
      <pc:docMk/>
      <pc:sldMk cId="2371965123" sldId="265"/>
    </pc:sldMkLst>
    <p188:replyLst>
      <p188:reply id="{23D5552C-8D89-4560-91BE-3B105DEE1C30}" authorId="{02C58770-D972-97D4-2795-04B9803A02BB}" created="2025-09-01T14:08:21.658">
        <p188:txBody>
          <a:bodyPr/>
          <a:lstStyle/>
          <a:p>
            <a:r>
              <a:rPr lang="en-US"/>
              <a:t>i used tow scenarios with and without cover based on the assumption of 20% canopy cover and tree height of 2 m, to reflect these can affect the calculations of adequacy significantly so it needs to be known for any proper assessment of citrus. the kc for each case is show under the maps and these are the 2 extreme boundaries of the kc (low/heigh). the third map show that the difference between the two scenarios. so knowing tree height and canopy cover are crucial factors for any assessment of citrus also the presence of active ground cover under trees is also important</a:t>
            </a:r>
          </a:p>
        </p188:txBody>
      </p188:reply>
    </p188:replyLst>
    <p188:txBody>
      <a:bodyPr/>
      <a:lstStyle/>
      <a:p>
        <a:r>
          <a:rPr lang="en-GB"/>
          <a:t>How do you assess presence of ground cover?</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A06DCB-C2E5-47D9-A77C-9A4FA8674A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EF1783-A3A7-49C3-B56D-744BFAA52039}">
      <dgm:prSet/>
      <dgm:spPr/>
      <dgm:t>
        <a:bodyPr/>
        <a:lstStyle/>
        <a:p>
          <a:pPr>
            <a:lnSpc>
              <a:spcPct val="100000"/>
            </a:lnSpc>
          </a:pPr>
          <a:r>
            <a:rPr lang="en-US"/>
            <a:t>Citrus is one of the dominant cash crops in the region of North Jordan Valley (NJV), covering on average </a:t>
          </a:r>
          <a:r>
            <a:rPr lang="en-US" b="1"/>
            <a:t>~6,600 hectares </a:t>
          </a:r>
          <a:r>
            <a:rPr lang="en-US"/>
            <a:t>(crop map 2019), and is central to local livelihoods and agricultural water use.</a:t>
          </a:r>
        </a:p>
      </dgm:t>
    </dgm:pt>
    <dgm:pt modelId="{5BC80E0F-BDAB-429B-B450-D965ACF2A5D3}" type="parTrans" cxnId="{603365CA-D084-41CC-A675-0D164F2D8FDE}">
      <dgm:prSet/>
      <dgm:spPr/>
      <dgm:t>
        <a:bodyPr/>
        <a:lstStyle/>
        <a:p>
          <a:endParaRPr lang="en-US"/>
        </a:p>
      </dgm:t>
    </dgm:pt>
    <dgm:pt modelId="{CCAEFBFB-5701-4E67-8865-1407639E9A1E}" type="sibTrans" cxnId="{603365CA-D084-41CC-A675-0D164F2D8FDE}">
      <dgm:prSet/>
      <dgm:spPr/>
      <dgm:t>
        <a:bodyPr/>
        <a:lstStyle/>
        <a:p>
          <a:endParaRPr lang="en-US"/>
        </a:p>
      </dgm:t>
    </dgm:pt>
    <dgm:pt modelId="{B7E5CE42-43E4-404A-8FE3-42C4F9138A50}">
      <dgm:prSet/>
      <dgm:spPr/>
      <dgm:t>
        <a:bodyPr/>
        <a:lstStyle/>
        <a:p>
          <a:pPr>
            <a:lnSpc>
              <a:spcPct val="100000"/>
            </a:lnSpc>
          </a:pPr>
          <a:r>
            <a:rPr lang="en-US" b="1" i="0" baseline="0"/>
            <a:t>Why Remote Sensing (</a:t>
          </a:r>
          <a:r>
            <a:rPr lang="en-US" b="1" i="0" baseline="0" err="1"/>
            <a:t>WaPOR</a:t>
          </a:r>
          <a:r>
            <a:rPr lang="en-US" b="1" i="0" baseline="0"/>
            <a:t>)?</a:t>
          </a:r>
          <a:endParaRPr lang="en-US"/>
        </a:p>
      </dgm:t>
    </dgm:pt>
    <dgm:pt modelId="{56C3500E-F367-4DE3-A575-65AE665E941B}" type="parTrans" cxnId="{FC7951E0-71CA-48E9-9F14-6C8ED4AC493E}">
      <dgm:prSet/>
      <dgm:spPr/>
      <dgm:t>
        <a:bodyPr/>
        <a:lstStyle/>
        <a:p>
          <a:endParaRPr lang="en-US"/>
        </a:p>
      </dgm:t>
    </dgm:pt>
    <dgm:pt modelId="{E36D3422-9982-4C13-8AC0-9389D177B75C}" type="sibTrans" cxnId="{FC7951E0-71CA-48E9-9F14-6C8ED4AC493E}">
      <dgm:prSet/>
      <dgm:spPr/>
      <dgm:t>
        <a:bodyPr/>
        <a:lstStyle/>
        <a:p>
          <a:endParaRPr lang="en-US"/>
        </a:p>
      </dgm:t>
    </dgm:pt>
    <dgm:pt modelId="{0F37B9CC-F55A-40BF-8844-5DD19E7B74EA}">
      <dgm:prSet custT="1"/>
      <dgm:spPr/>
      <dgm:t>
        <a:bodyPr/>
        <a:lstStyle/>
        <a:p>
          <a:pPr>
            <a:lnSpc>
              <a:spcPct val="100000"/>
            </a:lnSpc>
            <a:buFont typeface="Arial" panose="020B0604020202020204" pitchFamily="34" charset="0"/>
            <a:buChar char="•"/>
          </a:pPr>
          <a:r>
            <a:rPr lang="en-US" sz="1600" b="1" i="0" baseline="0"/>
            <a:t>Provides</a:t>
          </a:r>
          <a:r>
            <a:rPr lang="en-US" sz="1600" b="0" i="0" baseline="0"/>
            <a:t> spatially consistent data on precipitation, evapotranspiration, and crop water consumption.</a:t>
          </a:r>
          <a:endParaRPr lang="en-US" sz="1600"/>
        </a:p>
      </dgm:t>
    </dgm:pt>
    <dgm:pt modelId="{DE9A53D8-2493-4328-B9BB-7CDB2553F161}" type="parTrans" cxnId="{5A5202D5-6888-43DA-A3E9-3EE6BFCFCC37}">
      <dgm:prSet/>
      <dgm:spPr/>
      <dgm:t>
        <a:bodyPr/>
        <a:lstStyle/>
        <a:p>
          <a:endParaRPr lang="en-US"/>
        </a:p>
      </dgm:t>
    </dgm:pt>
    <dgm:pt modelId="{E0698A88-107A-46E5-8B69-B17ABB27AB6B}" type="sibTrans" cxnId="{5A5202D5-6888-43DA-A3E9-3EE6BFCFCC37}">
      <dgm:prSet/>
      <dgm:spPr/>
      <dgm:t>
        <a:bodyPr/>
        <a:lstStyle/>
        <a:p>
          <a:endParaRPr lang="en-US"/>
        </a:p>
      </dgm:t>
    </dgm:pt>
    <dgm:pt modelId="{17B52110-ADB5-4AD4-BFC5-C75238FBBFFB}">
      <dgm:prSet custT="1"/>
      <dgm:spPr/>
      <dgm:t>
        <a:bodyPr/>
        <a:lstStyle/>
        <a:p>
          <a:pPr>
            <a:lnSpc>
              <a:spcPct val="100000"/>
            </a:lnSpc>
            <a:buNone/>
          </a:pPr>
          <a:r>
            <a:rPr lang="en-US" sz="1600" b="1" i="0" baseline="0"/>
            <a:t>Allows</a:t>
          </a:r>
          <a:r>
            <a:rPr lang="en-US" sz="1600" b="0" i="0" baseline="0"/>
            <a:t> multi-year and seasonal monitoring of citrus farms in NJV.</a:t>
          </a:r>
          <a:endParaRPr lang="en-US" sz="1600"/>
        </a:p>
      </dgm:t>
    </dgm:pt>
    <dgm:pt modelId="{E5155963-F25B-4FF1-B480-5093E1A646F2}" type="parTrans" cxnId="{76E3B8A1-E474-47DE-8448-1432A81094FA}">
      <dgm:prSet/>
      <dgm:spPr/>
      <dgm:t>
        <a:bodyPr/>
        <a:lstStyle/>
        <a:p>
          <a:endParaRPr lang="en-US"/>
        </a:p>
      </dgm:t>
    </dgm:pt>
    <dgm:pt modelId="{55E90672-F261-486E-8951-8A27EF631169}" type="sibTrans" cxnId="{76E3B8A1-E474-47DE-8448-1432A81094FA}">
      <dgm:prSet/>
      <dgm:spPr/>
      <dgm:t>
        <a:bodyPr/>
        <a:lstStyle/>
        <a:p>
          <a:endParaRPr lang="en-US"/>
        </a:p>
      </dgm:t>
    </dgm:pt>
    <dgm:pt modelId="{383071B8-6426-41CE-AFD0-7947AF752503}">
      <dgm:prSet custT="1"/>
      <dgm:spPr/>
      <dgm:t>
        <a:bodyPr/>
        <a:lstStyle/>
        <a:p>
          <a:pPr>
            <a:lnSpc>
              <a:spcPct val="100000"/>
            </a:lnSpc>
            <a:buNone/>
          </a:pPr>
          <a:r>
            <a:rPr lang="en-US" sz="1600" b="1" i="0" baseline="0"/>
            <a:t>Identifies</a:t>
          </a:r>
          <a:r>
            <a:rPr lang="en-US" sz="1600" b="0" i="0" baseline="0"/>
            <a:t> patterns and gaps in irrigation performance that can be validated through field data.</a:t>
          </a:r>
          <a:endParaRPr lang="en-US" sz="1600"/>
        </a:p>
      </dgm:t>
    </dgm:pt>
    <dgm:pt modelId="{CC348ACF-8A46-4566-8150-E369B268EBD6}" type="parTrans" cxnId="{CF311EB0-0DDD-4B1C-8D01-06CFE23F31F9}">
      <dgm:prSet/>
      <dgm:spPr/>
      <dgm:t>
        <a:bodyPr/>
        <a:lstStyle/>
        <a:p>
          <a:endParaRPr lang="en-US"/>
        </a:p>
      </dgm:t>
    </dgm:pt>
    <dgm:pt modelId="{35FDF075-195A-44D7-80FA-8BC81E06F11F}" type="sibTrans" cxnId="{CF311EB0-0DDD-4B1C-8D01-06CFE23F31F9}">
      <dgm:prSet/>
      <dgm:spPr/>
      <dgm:t>
        <a:bodyPr/>
        <a:lstStyle/>
        <a:p>
          <a:endParaRPr lang="en-US"/>
        </a:p>
      </dgm:t>
    </dgm:pt>
    <dgm:pt modelId="{9C7B713C-8C31-4870-B09E-587DCAB273E3}">
      <dgm:prSet/>
      <dgm:spPr/>
      <dgm:t>
        <a:bodyPr/>
        <a:lstStyle/>
        <a:p>
          <a:pPr>
            <a:lnSpc>
              <a:spcPct val="100000"/>
            </a:lnSpc>
          </a:pPr>
          <a:r>
            <a:rPr lang="en-US" b="1" i="0" baseline="0"/>
            <a:t>Role of Farm Surveys</a:t>
          </a:r>
          <a:r>
            <a:rPr lang="en-US" b="0" i="0" baseline="0"/>
            <a:t>:</a:t>
          </a:r>
          <a:endParaRPr lang="en-US"/>
        </a:p>
      </dgm:t>
    </dgm:pt>
    <dgm:pt modelId="{9B6F2957-1E7F-4DEF-94CB-CDD30FD58285}" type="parTrans" cxnId="{B54921D6-5E2F-44B9-AE4E-345AC29805F3}">
      <dgm:prSet/>
      <dgm:spPr/>
      <dgm:t>
        <a:bodyPr/>
        <a:lstStyle/>
        <a:p>
          <a:endParaRPr lang="en-US"/>
        </a:p>
      </dgm:t>
    </dgm:pt>
    <dgm:pt modelId="{6EDCD3EF-56EA-4AE9-8B78-1C7726B8A538}" type="sibTrans" cxnId="{B54921D6-5E2F-44B9-AE4E-345AC29805F3}">
      <dgm:prSet/>
      <dgm:spPr/>
      <dgm:t>
        <a:bodyPr/>
        <a:lstStyle/>
        <a:p>
          <a:endParaRPr lang="en-US"/>
        </a:p>
      </dgm:t>
    </dgm:pt>
    <dgm:pt modelId="{1D85D9D0-68EB-4A76-A934-4A93F86F613B}">
      <dgm:prSet custT="1"/>
      <dgm:spPr/>
      <dgm:t>
        <a:bodyPr/>
        <a:lstStyle/>
        <a:p>
          <a:pPr>
            <a:lnSpc>
              <a:spcPct val="100000"/>
            </a:lnSpc>
          </a:pPr>
          <a:r>
            <a:rPr lang="en-US" sz="1600" b="1" i="0" baseline="0"/>
            <a:t>Capture</a:t>
          </a:r>
          <a:r>
            <a:rPr lang="en-US" sz="1600" b="0" i="0" baseline="0"/>
            <a:t> ground-level factors (management practices, irrigation methods, crop conditions).</a:t>
          </a:r>
          <a:endParaRPr lang="en-US" sz="1600"/>
        </a:p>
      </dgm:t>
    </dgm:pt>
    <dgm:pt modelId="{E770AF14-F2A7-4CCF-A65D-C9A891D92985}" type="parTrans" cxnId="{D68E31B3-7E2B-41C9-B83B-39847F19A7A2}">
      <dgm:prSet/>
      <dgm:spPr/>
      <dgm:t>
        <a:bodyPr/>
        <a:lstStyle/>
        <a:p>
          <a:endParaRPr lang="en-US"/>
        </a:p>
      </dgm:t>
    </dgm:pt>
    <dgm:pt modelId="{FD900861-B1C3-4650-959E-1F1881815136}" type="sibTrans" cxnId="{D68E31B3-7E2B-41C9-B83B-39847F19A7A2}">
      <dgm:prSet/>
      <dgm:spPr/>
      <dgm:t>
        <a:bodyPr/>
        <a:lstStyle/>
        <a:p>
          <a:endParaRPr lang="en-US"/>
        </a:p>
      </dgm:t>
    </dgm:pt>
    <dgm:pt modelId="{799F62E5-43B3-44DE-8676-5EA4C00BE89C}">
      <dgm:prSet custT="1"/>
      <dgm:spPr/>
      <dgm:t>
        <a:bodyPr/>
        <a:lstStyle/>
        <a:p>
          <a:pPr>
            <a:lnSpc>
              <a:spcPct val="100000"/>
            </a:lnSpc>
          </a:pPr>
          <a:r>
            <a:rPr lang="en-US" sz="1600" b="1" i="0" baseline="0"/>
            <a:t>Provide</a:t>
          </a:r>
          <a:r>
            <a:rPr lang="en-US" sz="1600" b="0" i="0" baseline="0"/>
            <a:t> context to interpret </a:t>
          </a:r>
          <a:r>
            <a:rPr lang="en-US" sz="1600" b="0" i="0" baseline="0" err="1"/>
            <a:t>WaPOR</a:t>
          </a:r>
          <a:r>
            <a:rPr lang="en-US" sz="1600" b="0" i="0" baseline="0"/>
            <a:t>-derived indicators.</a:t>
          </a:r>
          <a:endParaRPr lang="en-US" sz="1600"/>
        </a:p>
      </dgm:t>
    </dgm:pt>
    <dgm:pt modelId="{387AA5B7-9D6A-4651-B972-78656A6FECF6}" type="parTrans" cxnId="{91CFB688-A5FD-4E84-8124-4D09046459CD}">
      <dgm:prSet/>
      <dgm:spPr/>
      <dgm:t>
        <a:bodyPr/>
        <a:lstStyle/>
        <a:p>
          <a:endParaRPr lang="en-US"/>
        </a:p>
      </dgm:t>
    </dgm:pt>
    <dgm:pt modelId="{938107A3-35D9-4E3C-98F1-163D192C01B2}" type="sibTrans" cxnId="{91CFB688-A5FD-4E84-8124-4D09046459CD}">
      <dgm:prSet/>
      <dgm:spPr/>
      <dgm:t>
        <a:bodyPr/>
        <a:lstStyle/>
        <a:p>
          <a:endParaRPr lang="en-US"/>
        </a:p>
      </dgm:t>
    </dgm:pt>
    <dgm:pt modelId="{893015A8-943D-4F9B-A837-8ACB12A621F6}">
      <dgm:prSet custT="1"/>
      <dgm:spPr/>
      <dgm:t>
        <a:bodyPr/>
        <a:lstStyle/>
        <a:p>
          <a:pPr>
            <a:lnSpc>
              <a:spcPct val="100000"/>
            </a:lnSpc>
          </a:pPr>
          <a:r>
            <a:rPr lang="en-US" sz="1600" b="1" i="0" baseline="0"/>
            <a:t>Strengthen </a:t>
          </a:r>
          <a:r>
            <a:rPr lang="en-US" sz="1600" b="0" i="0" baseline="0"/>
            <a:t>the linkage between observed water consumption and on-farm realities.</a:t>
          </a:r>
          <a:endParaRPr lang="en-US" sz="1600"/>
        </a:p>
      </dgm:t>
    </dgm:pt>
    <dgm:pt modelId="{550C1492-DD38-4013-BF41-BCB15F94BA44}" type="parTrans" cxnId="{5904B4A4-13F7-4A47-8423-674BBD32E44E}">
      <dgm:prSet/>
      <dgm:spPr/>
      <dgm:t>
        <a:bodyPr/>
        <a:lstStyle/>
        <a:p>
          <a:endParaRPr lang="en-US"/>
        </a:p>
      </dgm:t>
    </dgm:pt>
    <dgm:pt modelId="{6D1CD297-D3D7-496E-9DAB-0F02544FEE93}" type="sibTrans" cxnId="{5904B4A4-13F7-4A47-8423-674BBD32E44E}">
      <dgm:prSet/>
      <dgm:spPr/>
      <dgm:t>
        <a:bodyPr/>
        <a:lstStyle/>
        <a:p>
          <a:endParaRPr lang="en-US"/>
        </a:p>
      </dgm:t>
    </dgm:pt>
    <dgm:pt modelId="{40D1B471-737E-4129-B208-AB49724A2C57}" type="pres">
      <dgm:prSet presAssocID="{96A06DCB-C2E5-47D9-A77C-9A4FA8674AA3}" presName="root" presStyleCnt="0">
        <dgm:presLayoutVars>
          <dgm:dir/>
          <dgm:resizeHandles val="exact"/>
        </dgm:presLayoutVars>
      </dgm:prSet>
      <dgm:spPr/>
    </dgm:pt>
    <dgm:pt modelId="{E60F10CE-90A7-41AE-A1CF-55FF24249473}" type="pres">
      <dgm:prSet presAssocID="{38EF1783-A3A7-49C3-B56D-744BFAA52039}" presName="compNode" presStyleCnt="0"/>
      <dgm:spPr/>
    </dgm:pt>
    <dgm:pt modelId="{4C2A18FB-35B1-4AF4-81CA-D24AFA61D780}" type="pres">
      <dgm:prSet presAssocID="{38EF1783-A3A7-49C3-B56D-744BFAA52039}" presName="bgRect" presStyleLbl="bgShp" presStyleIdx="0" presStyleCnt="3"/>
      <dgm:spPr/>
    </dgm:pt>
    <dgm:pt modelId="{E0227A98-D624-435A-838B-63DBC25A4CF3}" type="pres">
      <dgm:prSet presAssocID="{38EF1783-A3A7-49C3-B56D-744BFAA52039}" presName="iconRect" presStyleLbl="node1" presStyleIdx="0" presStyleCnt="3" custScaleX="155174" custScaleY="170901"/>
      <dgm:spPr>
        <a:blipFill rotWithShape="1">
          <a:blip xmlns:r="http://schemas.openxmlformats.org/officeDocument/2006/relationships" r:embed="rId1"/>
          <a:srcRect/>
          <a:stretch>
            <a:fillRect/>
          </a:stretch>
        </a:blipFill>
      </dgm:spPr>
    </dgm:pt>
    <dgm:pt modelId="{DD307BC4-2DE8-4BBC-A763-294D150DB519}" type="pres">
      <dgm:prSet presAssocID="{38EF1783-A3A7-49C3-B56D-744BFAA52039}" presName="spaceRect" presStyleCnt="0"/>
      <dgm:spPr/>
    </dgm:pt>
    <dgm:pt modelId="{D34DDD5D-CEFA-410A-B7C4-ED8CFF8DF4D1}" type="pres">
      <dgm:prSet presAssocID="{38EF1783-A3A7-49C3-B56D-744BFAA52039}" presName="parTx" presStyleLbl="revTx" presStyleIdx="0" presStyleCnt="5">
        <dgm:presLayoutVars>
          <dgm:chMax val="0"/>
          <dgm:chPref val="0"/>
        </dgm:presLayoutVars>
      </dgm:prSet>
      <dgm:spPr/>
    </dgm:pt>
    <dgm:pt modelId="{28271085-5956-453B-A947-242F6D50A971}" type="pres">
      <dgm:prSet presAssocID="{CCAEFBFB-5701-4E67-8865-1407639E9A1E}" presName="sibTrans" presStyleCnt="0"/>
      <dgm:spPr/>
    </dgm:pt>
    <dgm:pt modelId="{54B93AED-3746-4513-8529-3F5D9B90438B}" type="pres">
      <dgm:prSet presAssocID="{B7E5CE42-43E4-404A-8FE3-42C4F9138A50}" presName="compNode" presStyleCnt="0"/>
      <dgm:spPr/>
    </dgm:pt>
    <dgm:pt modelId="{DD2B7C97-7AA9-47DD-98E9-422262688EC8}" type="pres">
      <dgm:prSet presAssocID="{B7E5CE42-43E4-404A-8FE3-42C4F9138A50}" presName="bgRect" presStyleLbl="bgShp" presStyleIdx="1" presStyleCnt="3"/>
      <dgm:spPr/>
    </dgm:pt>
    <dgm:pt modelId="{D15A865D-5A12-4C7B-B1A6-51E14FC48575}" type="pres">
      <dgm:prSet presAssocID="{B7E5CE42-43E4-404A-8FE3-42C4F9138A50}" presName="iconRect" presStyleLbl="node1" presStyleIdx="1" presStyleCnt="3"/>
      <dgm:spPr/>
    </dgm:pt>
    <dgm:pt modelId="{513404B2-60AC-422E-AA75-671801029566}" type="pres">
      <dgm:prSet presAssocID="{B7E5CE42-43E4-404A-8FE3-42C4F9138A50}" presName="spaceRect" presStyleCnt="0"/>
      <dgm:spPr/>
    </dgm:pt>
    <dgm:pt modelId="{93A81B98-37B4-47C1-A4ED-CEFA2AC04965}" type="pres">
      <dgm:prSet presAssocID="{B7E5CE42-43E4-404A-8FE3-42C4F9138A50}" presName="parTx" presStyleLbl="revTx" presStyleIdx="1" presStyleCnt="5" custScaleX="62725">
        <dgm:presLayoutVars>
          <dgm:chMax val="0"/>
          <dgm:chPref val="0"/>
        </dgm:presLayoutVars>
      </dgm:prSet>
      <dgm:spPr/>
    </dgm:pt>
    <dgm:pt modelId="{FAB5F6DE-6F64-445E-9E66-B089E3CF1655}" type="pres">
      <dgm:prSet presAssocID="{B7E5CE42-43E4-404A-8FE3-42C4F9138A50}" presName="desTx" presStyleLbl="revTx" presStyleIdx="2" presStyleCnt="5" custScaleX="128154">
        <dgm:presLayoutVars/>
      </dgm:prSet>
      <dgm:spPr/>
    </dgm:pt>
    <dgm:pt modelId="{BDB58EDF-4813-46C9-A584-498D74E3308B}" type="pres">
      <dgm:prSet presAssocID="{E36D3422-9982-4C13-8AC0-9389D177B75C}" presName="sibTrans" presStyleCnt="0"/>
      <dgm:spPr/>
    </dgm:pt>
    <dgm:pt modelId="{A5566530-3FA6-4F9C-BEEB-B51003710BCC}" type="pres">
      <dgm:prSet presAssocID="{9C7B713C-8C31-4870-B09E-587DCAB273E3}" presName="compNode" presStyleCnt="0"/>
      <dgm:spPr/>
    </dgm:pt>
    <dgm:pt modelId="{3D0B964E-6CA1-42B5-AE89-777664D93C67}" type="pres">
      <dgm:prSet presAssocID="{9C7B713C-8C31-4870-B09E-587DCAB273E3}" presName="bgRect" presStyleLbl="bgShp" presStyleIdx="2" presStyleCnt="3"/>
      <dgm:spPr/>
    </dgm:pt>
    <dgm:pt modelId="{CEE57A2F-566D-4C39-B96B-AB9369924AA9}" type="pres">
      <dgm:prSet presAssocID="{9C7B713C-8C31-4870-B09E-587DCAB273E3}" presName="iconRect" presStyleLbl="node1" presStyleIdx="2"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arm scene"/>
        </a:ext>
      </dgm:extLst>
    </dgm:pt>
    <dgm:pt modelId="{2A2819F6-1B64-4119-B0A6-194E7706EE0C}" type="pres">
      <dgm:prSet presAssocID="{9C7B713C-8C31-4870-B09E-587DCAB273E3}" presName="spaceRect" presStyleCnt="0"/>
      <dgm:spPr/>
    </dgm:pt>
    <dgm:pt modelId="{6A527561-BA1C-4C00-B5A6-2578174BD21B}" type="pres">
      <dgm:prSet presAssocID="{9C7B713C-8C31-4870-B09E-587DCAB273E3}" presName="parTx" presStyleLbl="revTx" presStyleIdx="3" presStyleCnt="5" custScaleX="51540">
        <dgm:presLayoutVars>
          <dgm:chMax val="0"/>
          <dgm:chPref val="0"/>
        </dgm:presLayoutVars>
      </dgm:prSet>
      <dgm:spPr/>
    </dgm:pt>
    <dgm:pt modelId="{01FF54D4-44C7-4F27-A912-4F4566C18DC8}" type="pres">
      <dgm:prSet presAssocID="{9C7B713C-8C31-4870-B09E-587DCAB273E3}" presName="desTx" presStyleLbl="revTx" presStyleIdx="4" presStyleCnt="5" custScaleX="112429" custLinFactNeighborX="4706">
        <dgm:presLayoutVars/>
      </dgm:prSet>
      <dgm:spPr/>
    </dgm:pt>
  </dgm:ptLst>
  <dgm:cxnLst>
    <dgm:cxn modelId="{6DB2D419-3C69-4039-BD20-E39791BBB482}" type="presOf" srcId="{9C7B713C-8C31-4870-B09E-587DCAB273E3}" destId="{6A527561-BA1C-4C00-B5A6-2578174BD21B}" srcOrd="0" destOrd="0" presId="urn:microsoft.com/office/officeart/2018/2/layout/IconVerticalSolidList"/>
    <dgm:cxn modelId="{B670CF24-52F0-4651-AEAC-A94DCBC24CFE}" type="presOf" srcId="{893015A8-943D-4F9B-A837-8ACB12A621F6}" destId="{01FF54D4-44C7-4F27-A912-4F4566C18DC8}" srcOrd="0" destOrd="2" presId="urn:microsoft.com/office/officeart/2018/2/layout/IconVerticalSolidList"/>
    <dgm:cxn modelId="{45629E63-AB05-4416-86EE-BCDE6BCD77B2}" type="presOf" srcId="{96A06DCB-C2E5-47D9-A77C-9A4FA8674AA3}" destId="{40D1B471-737E-4129-B208-AB49724A2C57}" srcOrd="0" destOrd="0" presId="urn:microsoft.com/office/officeart/2018/2/layout/IconVerticalSolidList"/>
    <dgm:cxn modelId="{2958A57A-DA29-4340-81A3-73017BD54CE8}" type="presOf" srcId="{383071B8-6426-41CE-AFD0-7947AF752503}" destId="{FAB5F6DE-6F64-445E-9E66-B089E3CF1655}" srcOrd="0" destOrd="2" presId="urn:microsoft.com/office/officeart/2018/2/layout/IconVerticalSolidList"/>
    <dgm:cxn modelId="{91CFB688-A5FD-4E84-8124-4D09046459CD}" srcId="{9C7B713C-8C31-4870-B09E-587DCAB273E3}" destId="{799F62E5-43B3-44DE-8676-5EA4C00BE89C}" srcOrd="1" destOrd="0" parTransId="{387AA5B7-9D6A-4651-B972-78656A6FECF6}" sibTransId="{938107A3-35D9-4E3C-98F1-163D192C01B2}"/>
    <dgm:cxn modelId="{76E3B8A1-E474-47DE-8448-1432A81094FA}" srcId="{B7E5CE42-43E4-404A-8FE3-42C4F9138A50}" destId="{17B52110-ADB5-4AD4-BFC5-C75238FBBFFB}" srcOrd="1" destOrd="0" parTransId="{E5155963-F25B-4FF1-B480-5093E1A646F2}" sibTransId="{55E90672-F261-486E-8951-8A27EF631169}"/>
    <dgm:cxn modelId="{5904B4A4-13F7-4A47-8423-674BBD32E44E}" srcId="{9C7B713C-8C31-4870-B09E-587DCAB273E3}" destId="{893015A8-943D-4F9B-A837-8ACB12A621F6}" srcOrd="2" destOrd="0" parTransId="{550C1492-DD38-4013-BF41-BCB15F94BA44}" sibTransId="{6D1CD297-D3D7-496E-9DAB-0F02544FEE93}"/>
    <dgm:cxn modelId="{AFC2FBA5-2E9A-412D-81FF-656579F32B5F}" type="presOf" srcId="{799F62E5-43B3-44DE-8676-5EA4C00BE89C}" destId="{01FF54D4-44C7-4F27-A912-4F4566C18DC8}" srcOrd="0" destOrd="1" presId="urn:microsoft.com/office/officeart/2018/2/layout/IconVerticalSolidList"/>
    <dgm:cxn modelId="{81C200AC-7AFB-4DC4-8DA5-DED452EE2A6C}" type="presOf" srcId="{38EF1783-A3A7-49C3-B56D-744BFAA52039}" destId="{D34DDD5D-CEFA-410A-B7C4-ED8CFF8DF4D1}" srcOrd="0" destOrd="0" presId="urn:microsoft.com/office/officeart/2018/2/layout/IconVerticalSolidList"/>
    <dgm:cxn modelId="{0656A1AE-CA93-4144-977F-FE1893AA1E4D}" type="presOf" srcId="{B7E5CE42-43E4-404A-8FE3-42C4F9138A50}" destId="{93A81B98-37B4-47C1-A4ED-CEFA2AC04965}" srcOrd="0" destOrd="0" presId="urn:microsoft.com/office/officeart/2018/2/layout/IconVerticalSolidList"/>
    <dgm:cxn modelId="{CF311EB0-0DDD-4B1C-8D01-06CFE23F31F9}" srcId="{B7E5CE42-43E4-404A-8FE3-42C4F9138A50}" destId="{383071B8-6426-41CE-AFD0-7947AF752503}" srcOrd="2" destOrd="0" parTransId="{CC348ACF-8A46-4566-8150-E369B268EBD6}" sibTransId="{35FDF075-195A-44D7-80FA-8BC81E06F11F}"/>
    <dgm:cxn modelId="{D68E31B3-7E2B-41C9-B83B-39847F19A7A2}" srcId="{9C7B713C-8C31-4870-B09E-587DCAB273E3}" destId="{1D85D9D0-68EB-4A76-A934-4A93F86F613B}" srcOrd="0" destOrd="0" parTransId="{E770AF14-F2A7-4CCF-A65D-C9A891D92985}" sibTransId="{FD900861-B1C3-4650-959E-1F1881815136}"/>
    <dgm:cxn modelId="{1003ECC1-3126-4C63-95F0-7819F4D6E913}" type="presOf" srcId="{1D85D9D0-68EB-4A76-A934-4A93F86F613B}" destId="{01FF54D4-44C7-4F27-A912-4F4566C18DC8}" srcOrd="0" destOrd="0" presId="urn:microsoft.com/office/officeart/2018/2/layout/IconVerticalSolidList"/>
    <dgm:cxn modelId="{603365CA-D084-41CC-A675-0D164F2D8FDE}" srcId="{96A06DCB-C2E5-47D9-A77C-9A4FA8674AA3}" destId="{38EF1783-A3A7-49C3-B56D-744BFAA52039}" srcOrd="0" destOrd="0" parTransId="{5BC80E0F-BDAB-429B-B450-D965ACF2A5D3}" sibTransId="{CCAEFBFB-5701-4E67-8865-1407639E9A1E}"/>
    <dgm:cxn modelId="{5A5202D5-6888-43DA-A3E9-3EE6BFCFCC37}" srcId="{B7E5CE42-43E4-404A-8FE3-42C4F9138A50}" destId="{0F37B9CC-F55A-40BF-8844-5DD19E7B74EA}" srcOrd="0" destOrd="0" parTransId="{DE9A53D8-2493-4328-B9BB-7CDB2553F161}" sibTransId="{E0698A88-107A-46E5-8B69-B17ABB27AB6B}"/>
    <dgm:cxn modelId="{B54921D6-5E2F-44B9-AE4E-345AC29805F3}" srcId="{96A06DCB-C2E5-47D9-A77C-9A4FA8674AA3}" destId="{9C7B713C-8C31-4870-B09E-587DCAB273E3}" srcOrd="2" destOrd="0" parTransId="{9B6F2957-1E7F-4DEF-94CB-CDD30FD58285}" sibTransId="{6EDCD3EF-56EA-4AE9-8B78-1C7726B8A538}"/>
    <dgm:cxn modelId="{51DD0ADD-D4B1-47F9-B3B7-CEC0F7934DEC}" type="presOf" srcId="{17B52110-ADB5-4AD4-BFC5-C75238FBBFFB}" destId="{FAB5F6DE-6F64-445E-9E66-B089E3CF1655}" srcOrd="0" destOrd="1" presId="urn:microsoft.com/office/officeart/2018/2/layout/IconVerticalSolidList"/>
    <dgm:cxn modelId="{FC7951E0-71CA-48E9-9F14-6C8ED4AC493E}" srcId="{96A06DCB-C2E5-47D9-A77C-9A4FA8674AA3}" destId="{B7E5CE42-43E4-404A-8FE3-42C4F9138A50}" srcOrd="1" destOrd="0" parTransId="{56C3500E-F367-4DE3-A575-65AE665E941B}" sibTransId="{E36D3422-9982-4C13-8AC0-9389D177B75C}"/>
    <dgm:cxn modelId="{8BEFA3E4-204C-42F4-9925-9DCD4B72D485}" type="presOf" srcId="{0F37B9CC-F55A-40BF-8844-5DD19E7B74EA}" destId="{FAB5F6DE-6F64-445E-9E66-B089E3CF1655}" srcOrd="0" destOrd="0" presId="urn:microsoft.com/office/officeart/2018/2/layout/IconVerticalSolidList"/>
    <dgm:cxn modelId="{C410C558-1BF9-4DE7-A80C-95137344F1F6}" type="presParOf" srcId="{40D1B471-737E-4129-B208-AB49724A2C57}" destId="{E60F10CE-90A7-41AE-A1CF-55FF24249473}" srcOrd="0" destOrd="0" presId="urn:microsoft.com/office/officeart/2018/2/layout/IconVerticalSolidList"/>
    <dgm:cxn modelId="{DE3998D2-20AF-4DBE-BF02-ECD82B1BC486}" type="presParOf" srcId="{E60F10CE-90A7-41AE-A1CF-55FF24249473}" destId="{4C2A18FB-35B1-4AF4-81CA-D24AFA61D780}" srcOrd="0" destOrd="0" presId="urn:microsoft.com/office/officeart/2018/2/layout/IconVerticalSolidList"/>
    <dgm:cxn modelId="{51A8DC57-CFD2-48D8-8875-52E9F85CE451}" type="presParOf" srcId="{E60F10CE-90A7-41AE-A1CF-55FF24249473}" destId="{E0227A98-D624-435A-838B-63DBC25A4CF3}" srcOrd="1" destOrd="0" presId="urn:microsoft.com/office/officeart/2018/2/layout/IconVerticalSolidList"/>
    <dgm:cxn modelId="{243EC857-CF63-4101-B9C7-59541A341AE1}" type="presParOf" srcId="{E60F10CE-90A7-41AE-A1CF-55FF24249473}" destId="{DD307BC4-2DE8-4BBC-A763-294D150DB519}" srcOrd="2" destOrd="0" presId="urn:microsoft.com/office/officeart/2018/2/layout/IconVerticalSolidList"/>
    <dgm:cxn modelId="{5A3C78B9-CF6A-43B4-90D6-1DE826D83408}" type="presParOf" srcId="{E60F10CE-90A7-41AE-A1CF-55FF24249473}" destId="{D34DDD5D-CEFA-410A-B7C4-ED8CFF8DF4D1}" srcOrd="3" destOrd="0" presId="urn:microsoft.com/office/officeart/2018/2/layout/IconVerticalSolidList"/>
    <dgm:cxn modelId="{454C8BA1-6F99-472E-9098-495D5F6D57DF}" type="presParOf" srcId="{40D1B471-737E-4129-B208-AB49724A2C57}" destId="{28271085-5956-453B-A947-242F6D50A971}" srcOrd="1" destOrd="0" presId="urn:microsoft.com/office/officeart/2018/2/layout/IconVerticalSolidList"/>
    <dgm:cxn modelId="{AE824D78-2CF6-4AC2-9E51-5883E5917C78}" type="presParOf" srcId="{40D1B471-737E-4129-B208-AB49724A2C57}" destId="{54B93AED-3746-4513-8529-3F5D9B90438B}" srcOrd="2" destOrd="0" presId="urn:microsoft.com/office/officeart/2018/2/layout/IconVerticalSolidList"/>
    <dgm:cxn modelId="{81F9894B-CB2B-49C0-BF77-E2149B0280E8}" type="presParOf" srcId="{54B93AED-3746-4513-8529-3F5D9B90438B}" destId="{DD2B7C97-7AA9-47DD-98E9-422262688EC8}" srcOrd="0" destOrd="0" presId="urn:microsoft.com/office/officeart/2018/2/layout/IconVerticalSolidList"/>
    <dgm:cxn modelId="{3EE93C52-F3AD-49FB-A203-051ADD3D2F57}" type="presParOf" srcId="{54B93AED-3746-4513-8529-3F5D9B90438B}" destId="{D15A865D-5A12-4C7B-B1A6-51E14FC48575}" srcOrd="1" destOrd="0" presId="urn:microsoft.com/office/officeart/2018/2/layout/IconVerticalSolidList"/>
    <dgm:cxn modelId="{F99A8338-8FE7-40C8-9650-83E9E3A6241F}" type="presParOf" srcId="{54B93AED-3746-4513-8529-3F5D9B90438B}" destId="{513404B2-60AC-422E-AA75-671801029566}" srcOrd="2" destOrd="0" presId="urn:microsoft.com/office/officeart/2018/2/layout/IconVerticalSolidList"/>
    <dgm:cxn modelId="{614F85D1-190F-468A-851F-1F52463FB3A2}" type="presParOf" srcId="{54B93AED-3746-4513-8529-3F5D9B90438B}" destId="{93A81B98-37B4-47C1-A4ED-CEFA2AC04965}" srcOrd="3" destOrd="0" presId="urn:microsoft.com/office/officeart/2018/2/layout/IconVerticalSolidList"/>
    <dgm:cxn modelId="{9E264644-E7F4-44A9-B2AE-4BF971E587B0}" type="presParOf" srcId="{54B93AED-3746-4513-8529-3F5D9B90438B}" destId="{FAB5F6DE-6F64-445E-9E66-B089E3CF1655}" srcOrd="4" destOrd="0" presId="urn:microsoft.com/office/officeart/2018/2/layout/IconVerticalSolidList"/>
    <dgm:cxn modelId="{1BF3FBD3-7082-45E0-B8D8-C0E2C6E88DBD}" type="presParOf" srcId="{40D1B471-737E-4129-B208-AB49724A2C57}" destId="{BDB58EDF-4813-46C9-A584-498D74E3308B}" srcOrd="3" destOrd="0" presId="urn:microsoft.com/office/officeart/2018/2/layout/IconVerticalSolidList"/>
    <dgm:cxn modelId="{C63CC588-BA5C-4204-A010-E02AB2BFEF5D}" type="presParOf" srcId="{40D1B471-737E-4129-B208-AB49724A2C57}" destId="{A5566530-3FA6-4F9C-BEEB-B51003710BCC}" srcOrd="4" destOrd="0" presId="urn:microsoft.com/office/officeart/2018/2/layout/IconVerticalSolidList"/>
    <dgm:cxn modelId="{E5191205-B26B-4BD9-9BDF-AE39B06B62B3}" type="presParOf" srcId="{A5566530-3FA6-4F9C-BEEB-B51003710BCC}" destId="{3D0B964E-6CA1-42B5-AE89-777664D93C67}" srcOrd="0" destOrd="0" presId="urn:microsoft.com/office/officeart/2018/2/layout/IconVerticalSolidList"/>
    <dgm:cxn modelId="{5A8034FD-C2DD-462F-884D-D8C31AFDBF96}" type="presParOf" srcId="{A5566530-3FA6-4F9C-BEEB-B51003710BCC}" destId="{CEE57A2F-566D-4C39-B96B-AB9369924AA9}" srcOrd="1" destOrd="0" presId="urn:microsoft.com/office/officeart/2018/2/layout/IconVerticalSolidList"/>
    <dgm:cxn modelId="{C079B1AB-40DB-488E-B237-265068D72DB8}" type="presParOf" srcId="{A5566530-3FA6-4F9C-BEEB-B51003710BCC}" destId="{2A2819F6-1B64-4119-B0A6-194E7706EE0C}" srcOrd="2" destOrd="0" presId="urn:microsoft.com/office/officeart/2018/2/layout/IconVerticalSolidList"/>
    <dgm:cxn modelId="{90C4E5A5-7F18-4258-BE2F-F59503F9E1FE}" type="presParOf" srcId="{A5566530-3FA6-4F9C-BEEB-B51003710BCC}" destId="{6A527561-BA1C-4C00-B5A6-2578174BD21B}" srcOrd="3" destOrd="0" presId="urn:microsoft.com/office/officeart/2018/2/layout/IconVerticalSolidList"/>
    <dgm:cxn modelId="{56EBEE1F-2E8E-4487-AE38-1944E8DB96F9}" type="presParOf" srcId="{A5566530-3FA6-4F9C-BEEB-B51003710BCC}" destId="{01FF54D4-44C7-4F27-A912-4F4566C18DC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A18FB-35B1-4AF4-81CA-D24AFA61D780}">
      <dsp:nvSpPr>
        <dsp:cNvPr id="0" name=""/>
        <dsp:cNvSpPr/>
      </dsp:nvSpPr>
      <dsp:spPr>
        <a:xfrm>
          <a:off x="0" y="8082"/>
          <a:ext cx="11558694" cy="14522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27A98-D624-435A-838B-63DBC25A4CF3}">
      <dsp:nvSpPr>
        <dsp:cNvPr id="0" name=""/>
        <dsp:cNvSpPr/>
      </dsp:nvSpPr>
      <dsp:spPr>
        <a:xfrm>
          <a:off x="218953" y="51681"/>
          <a:ext cx="1239405" cy="1365020"/>
        </a:xfrm>
        <a:prstGeom prst="rect">
          <a:avLst/>
        </a:prstGeom>
        <a:blipFill rotWithShape="1">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4DDD5D-CEFA-410A-B7C4-ED8CFF8DF4D1}">
      <dsp:nvSpPr>
        <dsp:cNvPr id="0" name=""/>
        <dsp:cNvSpPr/>
      </dsp:nvSpPr>
      <dsp:spPr>
        <a:xfrm>
          <a:off x="1677311" y="8082"/>
          <a:ext cx="9878101" cy="145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93" tIns="153693" rIns="153693" bIns="153693" numCol="1" spcCol="1270" anchor="ctr" anchorCtr="0">
          <a:noAutofit/>
        </a:bodyPr>
        <a:lstStyle/>
        <a:p>
          <a:pPr marL="0" lvl="0" indent="0" algn="l" defTabSz="933450">
            <a:lnSpc>
              <a:spcPct val="100000"/>
            </a:lnSpc>
            <a:spcBef>
              <a:spcPct val="0"/>
            </a:spcBef>
            <a:spcAft>
              <a:spcPct val="35000"/>
            </a:spcAft>
            <a:buNone/>
          </a:pPr>
          <a:r>
            <a:rPr lang="en-US" sz="2100" kern="1200"/>
            <a:t>Citrus is one of the dominant cash crops in the region of North Jordan Valley (NJV), covering on average </a:t>
          </a:r>
          <a:r>
            <a:rPr lang="en-US" sz="2100" b="1" kern="1200"/>
            <a:t>~6,600 hectares </a:t>
          </a:r>
          <a:r>
            <a:rPr lang="en-US" sz="2100" kern="1200"/>
            <a:t>(crop map 2019), and is central to local livelihoods and agricultural water use.</a:t>
          </a:r>
        </a:p>
      </dsp:txBody>
      <dsp:txXfrm>
        <a:off x="1677311" y="8082"/>
        <a:ext cx="9878101" cy="1452218"/>
      </dsp:txXfrm>
    </dsp:sp>
    <dsp:sp modelId="{DD2B7C97-7AA9-47DD-98E9-422262688EC8}">
      <dsp:nvSpPr>
        <dsp:cNvPr id="0" name=""/>
        <dsp:cNvSpPr/>
      </dsp:nvSpPr>
      <dsp:spPr>
        <a:xfrm>
          <a:off x="0" y="1823354"/>
          <a:ext cx="11558694" cy="14522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A865D-5A12-4C7B-B1A6-51E14FC48575}">
      <dsp:nvSpPr>
        <dsp:cNvPr id="0" name=""/>
        <dsp:cNvSpPr/>
      </dsp:nvSpPr>
      <dsp:spPr>
        <a:xfrm>
          <a:off x="439295" y="2150104"/>
          <a:ext cx="798719" cy="7987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81B98-37B4-47C1-A4ED-CEFA2AC04965}">
      <dsp:nvSpPr>
        <dsp:cNvPr id="0" name=""/>
        <dsp:cNvSpPr/>
      </dsp:nvSpPr>
      <dsp:spPr>
        <a:xfrm>
          <a:off x="2285376" y="1823354"/>
          <a:ext cx="2046456" cy="145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93" tIns="153693" rIns="153693" bIns="153693" numCol="1" spcCol="1270" anchor="ctr" anchorCtr="0">
          <a:noAutofit/>
        </a:bodyPr>
        <a:lstStyle/>
        <a:p>
          <a:pPr marL="0" lvl="0" indent="0" algn="l" defTabSz="933450">
            <a:lnSpc>
              <a:spcPct val="100000"/>
            </a:lnSpc>
            <a:spcBef>
              <a:spcPct val="0"/>
            </a:spcBef>
            <a:spcAft>
              <a:spcPct val="35000"/>
            </a:spcAft>
            <a:buNone/>
          </a:pPr>
          <a:r>
            <a:rPr lang="en-US" sz="2100" b="1" i="0" kern="1200" baseline="0"/>
            <a:t>Why Remote Sensing (</a:t>
          </a:r>
          <a:r>
            <a:rPr lang="en-US" sz="2100" b="1" i="0" kern="1200" baseline="0" err="1"/>
            <a:t>WaPOR</a:t>
          </a:r>
          <a:r>
            <a:rPr lang="en-US" sz="2100" b="1" i="0" kern="1200" baseline="0"/>
            <a:t>)?</a:t>
          </a:r>
          <a:endParaRPr lang="en-US" sz="2100" kern="1200"/>
        </a:p>
      </dsp:txBody>
      <dsp:txXfrm>
        <a:off x="2285376" y="1823354"/>
        <a:ext cx="2046456" cy="1452218"/>
      </dsp:txXfrm>
    </dsp:sp>
    <dsp:sp modelId="{FAB5F6DE-6F64-445E-9E66-B089E3CF1655}">
      <dsp:nvSpPr>
        <dsp:cNvPr id="0" name=""/>
        <dsp:cNvSpPr/>
      </dsp:nvSpPr>
      <dsp:spPr>
        <a:xfrm>
          <a:off x="4281560" y="1823354"/>
          <a:ext cx="5993364" cy="145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93" tIns="153693" rIns="153693" bIns="153693" numCol="1" spcCol="1270" anchor="ctr" anchorCtr="0">
          <a:noAutofit/>
        </a:bodyPr>
        <a:lstStyle/>
        <a:p>
          <a:pPr marL="0" lvl="0" indent="0" algn="l" defTabSz="711200">
            <a:lnSpc>
              <a:spcPct val="100000"/>
            </a:lnSpc>
            <a:spcBef>
              <a:spcPct val="0"/>
            </a:spcBef>
            <a:spcAft>
              <a:spcPct val="35000"/>
            </a:spcAft>
            <a:buFont typeface="Arial" panose="020B0604020202020204" pitchFamily="34" charset="0"/>
            <a:buNone/>
          </a:pPr>
          <a:r>
            <a:rPr lang="en-US" sz="1600" b="1" i="0" kern="1200" baseline="0"/>
            <a:t>Provides</a:t>
          </a:r>
          <a:r>
            <a:rPr lang="en-US" sz="1600" b="0" i="0" kern="1200" baseline="0"/>
            <a:t> spatially consistent data on precipitation, evapotranspiration, and crop water consumption.</a:t>
          </a:r>
          <a:endParaRPr lang="en-US" sz="1600" kern="1200"/>
        </a:p>
        <a:p>
          <a:pPr marL="0" lvl="0" indent="0" algn="l" defTabSz="711200">
            <a:lnSpc>
              <a:spcPct val="100000"/>
            </a:lnSpc>
            <a:spcBef>
              <a:spcPct val="0"/>
            </a:spcBef>
            <a:spcAft>
              <a:spcPct val="35000"/>
            </a:spcAft>
            <a:buNone/>
          </a:pPr>
          <a:r>
            <a:rPr lang="en-US" sz="1600" b="1" i="0" kern="1200" baseline="0"/>
            <a:t>Allows</a:t>
          </a:r>
          <a:r>
            <a:rPr lang="en-US" sz="1600" b="0" i="0" kern="1200" baseline="0"/>
            <a:t> multi-year and seasonal monitoring of citrus farms in NJV.</a:t>
          </a:r>
          <a:endParaRPr lang="en-US" sz="1600" kern="1200"/>
        </a:p>
        <a:p>
          <a:pPr marL="0" lvl="0" indent="0" algn="l" defTabSz="711200">
            <a:lnSpc>
              <a:spcPct val="100000"/>
            </a:lnSpc>
            <a:spcBef>
              <a:spcPct val="0"/>
            </a:spcBef>
            <a:spcAft>
              <a:spcPct val="35000"/>
            </a:spcAft>
            <a:buNone/>
          </a:pPr>
          <a:r>
            <a:rPr lang="en-US" sz="1600" b="1" i="0" kern="1200" baseline="0"/>
            <a:t>Identifies</a:t>
          </a:r>
          <a:r>
            <a:rPr lang="en-US" sz="1600" b="0" i="0" kern="1200" baseline="0"/>
            <a:t> patterns and gaps in irrigation performance that can be validated through field data.</a:t>
          </a:r>
          <a:endParaRPr lang="en-US" sz="1600" kern="1200"/>
        </a:p>
      </dsp:txBody>
      <dsp:txXfrm>
        <a:off x="4281560" y="1823354"/>
        <a:ext cx="5993364" cy="1452218"/>
      </dsp:txXfrm>
    </dsp:sp>
    <dsp:sp modelId="{3D0B964E-6CA1-42B5-AE89-777664D93C67}">
      <dsp:nvSpPr>
        <dsp:cNvPr id="0" name=""/>
        <dsp:cNvSpPr/>
      </dsp:nvSpPr>
      <dsp:spPr>
        <a:xfrm>
          <a:off x="0" y="3638627"/>
          <a:ext cx="11558694" cy="14522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E57A2F-566D-4C39-B96B-AB9369924AA9}">
      <dsp:nvSpPr>
        <dsp:cNvPr id="0" name=""/>
        <dsp:cNvSpPr/>
      </dsp:nvSpPr>
      <dsp:spPr>
        <a:xfrm>
          <a:off x="439295" y="3965376"/>
          <a:ext cx="798719" cy="798719"/>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27561-BA1C-4C00-B5A6-2578174BD21B}">
      <dsp:nvSpPr>
        <dsp:cNvPr id="0" name=""/>
        <dsp:cNvSpPr/>
      </dsp:nvSpPr>
      <dsp:spPr>
        <a:xfrm>
          <a:off x="2326871" y="3638627"/>
          <a:ext cx="1381688" cy="145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93" tIns="153693" rIns="153693" bIns="153693" numCol="1" spcCol="1270" anchor="ctr" anchorCtr="0">
          <a:noAutofit/>
        </a:bodyPr>
        <a:lstStyle/>
        <a:p>
          <a:pPr marL="0" lvl="0" indent="0" algn="l" defTabSz="933450">
            <a:lnSpc>
              <a:spcPct val="100000"/>
            </a:lnSpc>
            <a:spcBef>
              <a:spcPct val="0"/>
            </a:spcBef>
            <a:spcAft>
              <a:spcPct val="35000"/>
            </a:spcAft>
            <a:buNone/>
          </a:pPr>
          <a:r>
            <a:rPr lang="en-US" sz="2100" b="1" i="0" kern="1200" baseline="0"/>
            <a:t>Role of Farm Surveys</a:t>
          </a:r>
          <a:r>
            <a:rPr lang="en-US" sz="2100" b="0" i="0" kern="1200" baseline="0"/>
            <a:t>:</a:t>
          </a:r>
          <a:endParaRPr lang="en-US" sz="2100" kern="1200"/>
        </a:p>
      </dsp:txBody>
      <dsp:txXfrm>
        <a:off x="2326871" y="3638627"/>
        <a:ext cx="1381688" cy="1452218"/>
      </dsp:txXfrm>
    </dsp:sp>
    <dsp:sp modelId="{01FF54D4-44C7-4F27-A912-4F4566C18DC8}">
      <dsp:nvSpPr>
        <dsp:cNvPr id="0" name=""/>
        <dsp:cNvSpPr/>
      </dsp:nvSpPr>
      <dsp:spPr>
        <a:xfrm>
          <a:off x="4287571" y="3638627"/>
          <a:ext cx="5257954" cy="145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93" tIns="153693" rIns="153693" bIns="153693" numCol="1" spcCol="1270" anchor="ctr" anchorCtr="0">
          <a:noAutofit/>
        </a:bodyPr>
        <a:lstStyle/>
        <a:p>
          <a:pPr marL="0" lvl="0" indent="0" algn="l" defTabSz="711200">
            <a:lnSpc>
              <a:spcPct val="100000"/>
            </a:lnSpc>
            <a:spcBef>
              <a:spcPct val="0"/>
            </a:spcBef>
            <a:spcAft>
              <a:spcPct val="35000"/>
            </a:spcAft>
            <a:buNone/>
          </a:pPr>
          <a:r>
            <a:rPr lang="en-US" sz="1600" b="1" i="0" kern="1200" baseline="0"/>
            <a:t>Capture</a:t>
          </a:r>
          <a:r>
            <a:rPr lang="en-US" sz="1600" b="0" i="0" kern="1200" baseline="0"/>
            <a:t> ground-level factors (management practices, irrigation methods, crop conditions).</a:t>
          </a:r>
          <a:endParaRPr lang="en-US" sz="1600" kern="1200"/>
        </a:p>
        <a:p>
          <a:pPr marL="0" lvl="0" indent="0" algn="l" defTabSz="711200">
            <a:lnSpc>
              <a:spcPct val="100000"/>
            </a:lnSpc>
            <a:spcBef>
              <a:spcPct val="0"/>
            </a:spcBef>
            <a:spcAft>
              <a:spcPct val="35000"/>
            </a:spcAft>
            <a:buNone/>
          </a:pPr>
          <a:r>
            <a:rPr lang="en-US" sz="1600" b="1" i="0" kern="1200" baseline="0"/>
            <a:t>Provide</a:t>
          </a:r>
          <a:r>
            <a:rPr lang="en-US" sz="1600" b="0" i="0" kern="1200" baseline="0"/>
            <a:t> context to interpret </a:t>
          </a:r>
          <a:r>
            <a:rPr lang="en-US" sz="1600" b="0" i="0" kern="1200" baseline="0" err="1"/>
            <a:t>WaPOR</a:t>
          </a:r>
          <a:r>
            <a:rPr lang="en-US" sz="1600" b="0" i="0" kern="1200" baseline="0"/>
            <a:t>-derived indicators.</a:t>
          </a:r>
          <a:endParaRPr lang="en-US" sz="1600" kern="1200"/>
        </a:p>
        <a:p>
          <a:pPr marL="0" lvl="0" indent="0" algn="l" defTabSz="711200">
            <a:lnSpc>
              <a:spcPct val="100000"/>
            </a:lnSpc>
            <a:spcBef>
              <a:spcPct val="0"/>
            </a:spcBef>
            <a:spcAft>
              <a:spcPct val="35000"/>
            </a:spcAft>
            <a:buNone/>
          </a:pPr>
          <a:r>
            <a:rPr lang="en-US" sz="1600" b="1" i="0" kern="1200" baseline="0"/>
            <a:t>Strengthen </a:t>
          </a:r>
          <a:r>
            <a:rPr lang="en-US" sz="1600" b="0" i="0" kern="1200" baseline="0"/>
            <a:t>the linkage between observed water consumption and on-farm realities.</a:t>
          </a:r>
          <a:endParaRPr lang="en-US" sz="1600" kern="1200"/>
        </a:p>
      </dsp:txBody>
      <dsp:txXfrm>
        <a:off x="4287571" y="3638627"/>
        <a:ext cx="5257954" cy="14522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8E464C5-6DAB-4929-A5DC-9D44B855BA7B}" type="datetimeFigureOut">
              <a:rPr lang="en-US" smtClean="0"/>
              <a:t>9/3/2025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0C1823B-2C38-4937-A985-568AF65083E0}" type="slidenum">
              <a:rPr lang="en-US" smtClean="0"/>
              <a:t>‹#›</a:t>
            </a:fld>
            <a:endParaRPr lang="en-US"/>
          </a:p>
        </p:txBody>
      </p:sp>
    </p:spTree>
    <p:extLst>
      <p:ext uri="{BB962C8B-B14F-4D97-AF65-F5344CB8AC3E}">
        <p14:creationId xmlns:p14="http://schemas.microsoft.com/office/powerpoint/2010/main" val="213850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C1823B-2C38-4937-A985-568AF65083E0}" type="slidenum">
              <a:rPr lang="en-US" smtClean="0"/>
              <a:t>15</a:t>
            </a:fld>
            <a:endParaRPr lang="en-US"/>
          </a:p>
        </p:txBody>
      </p:sp>
    </p:spTree>
    <p:extLst>
      <p:ext uri="{BB962C8B-B14F-4D97-AF65-F5344CB8AC3E}">
        <p14:creationId xmlns:p14="http://schemas.microsoft.com/office/powerpoint/2010/main" val="84308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FDD9-F464-E5FC-D3E1-0A95691A28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89BE1B-8306-E6AF-9299-EBBF94008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20E1A-6C0F-8B58-1F49-3F99AA8400A7}"/>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65C4D159-CA41-6E77-9269-F7F21F11F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154B2-5D6B-A7FC-0DE9-197031299AD1}"/>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119401905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9281-0A6A-41C2-DFF4-98D85F7B01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7BB1ED-C208-6D79-4382-F73B2B439C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BEB5F-0080-7A1B-D79E-2F9D42ACFD51}"/>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8398BC62-DEAA-B91F-BE55-9BEB0B379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2B1E2-C003-87FF-AE1E-F7919C92B00A}"/>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32910223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D3CFB-7EEB-6B81-B483-B6F4A7987C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204628-D7E1-652F-E28A-52F78C3543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DDA33-A2F0-E7F0-2B5D-FB021EC0A4DC}"/>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E7BF15CB-C5AC-FDAD-8467-6DC47C771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0C9EE-349A-BDC3-F988-CE2EDB0D07EF}"/>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72060195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AE9C-0384-0EBF-7D54-994818FC3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4887E-5600-DC45-6655-B361FF684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9458A-E0E7-9525-5189-420A0A67BA3F}"/>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F1E7D677-EC55-123C-3BE0-A7EDB17B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FD101-A243-5BF6-D223-84CDACBB8A0F}"/>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331441123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F311A-D436-679D-2826-2BD1D1776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3BDFD-0510-E9A2-CF0B-3F79C98115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78FBD1-2CCE-4785-5BD4-584BC127E301}"/>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AD54CC3F-D93D-4158-3EAE-9B1D9766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41412-2F6A-009A-8912-C676401CA69B}"/>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32672282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44C7-5267-28A5-E1B9-C94BCD68B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70CBB-05E0-DDD8-4325-0B8BC77D2B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686DB-1D37-974D-6236-6738AC9D22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772E0-F183-8774-4744-E8A7A67CCE80}"/>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6" name="Footer Placeholder 5">
            <a:extLst>
              <a:ext uri="{FF2B5EF4-FFF2-40B4-BE49-F238E27FC236}">
                <a16:creationId xmlns:a16="http://schemas.microsoft.com/office/drawing/2014/main" id="{A93AC764-C5E5-CE3F-0C25-C960365D2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2B441-04EA-B88A-AC57-CA7DB04A5DBE}"/>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8547061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F582-B57E-F25E-63F4-14DD92AC2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3F677C-B831-9715-2FCA-961228183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D6A4B-BCEE-7325-F4B3-F9D2DD77A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D2B93F-D912-A940-D20F-AF5D4C497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EBB019-582E-CD4E-49EF-A40798E8AD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9DA8A9-4970-B38F-8EE0-1B8807987360}"/>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8" name="Footer Placeholder 7">
            <a:extLst>
              <a:ext uri="{FF2B5EF4-FFF2-40B4-BE49-F238E27FC236}">
                <a16:creationId xmlns:a16="http://schemas.microsoft.com/office/drawing/2014/main" id="{829D6D58-16C6-332B-A34E-5DEAC80DDF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1BA406-A4ED-BD3C-F25C-22FDE661C776}"/>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33716052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B84B-83C9-A167-220E-1F678A1D3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EABDB-1A4D-6285-6F5C-0CBEDE32F113}"/>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4" name="Footer Placeholder 3">
            <a:extLst>
              <a:ext uri="{FF2B5EF4-FFF2-40B4-BE49-F238E27FC236}">
                <a16:creationId xmlns:a16="http://schemas.microsoft.com/office/drawing/2014/main" id="{0BDA4F28-3EB7-6A40-225E-AC084CFA99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29B73A-5867-38AA-87E7-D54D92D89A25}"/>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36269116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AB4D1-B508-D26C-18E0-7FB4BFB100A0}"/>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3" name="Footer Placeholder 2">
            <a:extLst>
              <a:ext uri="{FF2B5EF4-FFF2-40B4-BE49-F238E27FC236}">
                <a16:creationId xmlns:a16="http://schemas.microsoft.com/office/drawing/2014/main" id="{A72EEBD0-FB59-F562-664F-B891BB0C59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289436-6994-3473-018F-6DD97935888A}"/>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412102502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DA0B-0970-6212-AA6C-8EC3D3979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A5B85-2676-7A3F-0BC7-516D8D48B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0213D-A607-DB17-05B5-71F99439D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A11AE-E1D7-0F3B-CF4F-10B5B00675C6}"/>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6" name="Footer Placeholder 5">
            <a:extLst>
              <a:ext uri="{FF2B5EF4-FFF2-40B4-BE49-F238E27FC236}">
                <a16:creationId xmlns:a16="http://schemas.microsoft.com/office/drawing/2014/main" id="{E9378459-59CD-AA64-A602-822D8DF8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55A8A-01C1-41E6-F7A4-620FA64BFBEA}"/>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3828494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0901-0A92-CE03-958A-509265F535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91F4F-40FC-6FCC-E145-5CB4C5D9E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1BF8-08DC-2B20-F779-F5538C00C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9782A-56C2-687E-5959-1225622B1440}"/>
              </a:ext>
            </a:extLst>
          </p:cNvPr>
          <p:cNvSpPr>
            <a:spLocks noGrp="1"/>
          </p:cNvSpPr>
          <p:nvPr>
            <p:ph type="dt" sz="half" idx="10"/>
          </p:nvPr>
        </p:nvSpPr>
        <p:spPr/>
        <p:txBody>
          <a:bodyPr/>
          <a:lstStyle/>
          <a:p>
            <a:fld id="{14DEF76E-367E-4393-B8B7-A4ECD0E01DA0}" type="datetimeFigureOut">
              <a:rPr lang="en-US" smtClean="0"/>
              <a:t>9/3/2025</a:t>
            </a:fld>
            <a:endParaRPr lang="en-US"/>
          </a:p>
        </p:txBody>
      </p:sp>
      <p:sp>
        <p:nvSpPr>
          <p:cNvPr id="6" name="Footer Placeholder 5">
            <a:extLst>
              <a:ext uri="{FF2B5EF4-FFF2-40B4-BE49-F238E27FC236}">
                <a16:creationId xmlns:a16="http://schemas.microsoft.com/office/drawing/2014/main" id="{2C806750-461A-8E2C-CD60-8312A553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84033-7915-F831-41CD-C9035E1CC54F}"/>
              </a:ext>
            </a:extLst>
          </p:cNvPr>
          <p:cNvSpPr>
            <a:spLocks noGrp="1"/>
          </p:cNvSpPr>
          <p:nvPr>
            <p:ph type="sldNum" sz="quarter" idx="12"/>
          </p:nvPr>
        </p:nvSpPr>
        <p:spPr/>
        <p:txBody>
          <a:bodyPr/>
          <a:lstStyle/>
          <a:p>
            <a:fld id="{F6FDA046-7B11-48D8-B83E-4984820F80FF}" type="slidenum">
              <a:rPr lang="en-US" smtClean="0"/>
              <a:t>‹#›</a:t>
            </a:fld>
            <a:endParaRPr lang="en-US"/>
          </a:p>
        </p:txBody>
      </p:sp>
    </p:spTree>
    <p:extLst>
      <p:ext uri="{BB962C8B-B14F-4D97-AF65-F5344CB8AC3E}">
        <p14:creationId xmlns:p14="http://schemas.microsoft.com/office/powerpoint/2010/main" val="288681557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CCFF8D-2AEF-544F-065A-FF755E138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B6177E-78BC-3CAC-A1D8-433035143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41B78-C188-74B6-F854-9E369A592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DEF76E-367E-4393-B8B7-A4ECD0E01DA0}" type="datetimeFigureOut">
              <a:rPr lang="en-US" smtClean="0"/>
              <a:t>9/3/2025</a:t>
            </a:fld>
            <a:endParaRPr lang="en-US"/>
          </a:p>
        </p:txBody>
      </p:sp>
      <p:sp>
        <p:nvSpPr>
          <p:cNvPr id="5" name="Footer Placeholder 4">
            <a:extLst>
              <a:ext uri="{FF2B5EF4-FFF2-40B4-BE49-F238E27FC236}">
                <a16:creationId xmlns:a16="http://schemas.microsoft.com/office/drawing/2014/main" id="{0FA1CAB2-5446-061F-BFCD-10E499C77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44A4C7-7E74-E6D9-AF03-EBC485ECE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FDA046-7B11-48D8-B83E-4984820F80FF}" type="slidenum">
              <a:rPr lang="en-US" smtClean="0"/>
              <a:t>‹#›</a:t>
            </a:fld>
            <a:endParaRPr lang="en-US"/>
          </a:p>
        </p:txBody>
      </p:sp>
    </p:spTree>
    <p:extLst>
      <p:ext uri="{BB962C8B-B14F-4D97-AF65-F5344CB8AC3E}">
        <p14:creationId xmlns:p14="http://schemas.microsoft.com/office/powerpoint/2010/main" val="3945580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9_8D6150C3.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03_BC150A7D.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9A5E22-BFD3-D0A7-DF97-ABFBDDB2BF3F}"/>
              </a:ext>
            </a:extLst>
          </p:cNvPr>
          <p:cNvSpPr>
            <a:spLocks noGrp="1"/>
          </p:cNvSpPr>
          <p:nvPr>
            <p:ph type="title"/>
          </p:nvPr>
        </p:nvSpPr>
        <p:spPr>
          <a:xfrm>
            <a:off x="114300" y="36575"/>
            <a:ext cx="5393265" cy="2371832"/>
          </a:xfrm>
        </p:spPr>
        <p:txBody>
          <a:bodyPr anchor="b">
            <a:normAutofit/>
          </a:bodyPr>
          <a:lstStyle/>
          <a:p>
            <a:r>
              <a:rPr lang="en-US" sz="4000"/>
              <a:t>Water Consumption and Crop Evapotranspiration Analysis of Citrus in NJV Using </a:t>
            </a:r>
            <a:r>
              <a:rPr lang="en-US" sz="4000" err="1"/>
              <a:t>WaPOR</a:t>
            </a:r>
            <a:r>
              <a:rPr lang="en-US" sz="4000"/>
              <a:t> Data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D97267-F85E-6118-FD7B-716AF0772EB3}"/>
              </a:ext>
            </a:extLst>
          </p:cNvPr>
          <p:cNvPicPr>
            <a:picLocks noChangeAspect="1"/>
          </p:cNvPicPr>
          <p:nvPr/>
        </p:nvPicPr>
        <p:blipFill>
          <a:blip r:embed="rId2"/>
          <a:srcRect l="5039" r="26002"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0EC586D6-6616-3A84-B629-C5DCA3814D12}"/>
              </a:ext>
            </a:extLst>
          </p:cNvPr>
          <p:cNvPicPr>
            <a:picLocks noChangeAspect="1"/>
          </p:cNvPicPr>
          <p:nvPr/>
        </p:nvPicPr>
        <p:blipFill>
          <a:blip r:embed="rId3"/>
          <a:srcRect l="8001" t="16664" r="8264" b="20790"/>
          <a:stretch>
            <a:fillRect/>
          </a:stretch>
        </p:blipFill>
        <p:spPr>
          <a:xfrm>
            <a:off x="2055899" y="5746173"/>
            <a:ext cx="3093872" cy="933240"/>
          </a:xfrm>
          <a:prstGeom prst="rect">
            <a:avLst/>
          </a:prstGeom>
        </p:spPr>
      </p:pic>
      <p:sp>
        <p:nvSpPr>
          <p:cNvPr id="6" name="TextBox 5">
            <a:extLst>
              <a:ext uri="{FF2B5EF4-FFF2-40B4-BE49-F238E27FC236}">
                <a16:creationId xmlns:a16="http://schemas.microsoft.com/office/drawing/2014/main" id="{2605C8A7-02AC-8C50-CB67-B8583571EF91}"/>
              </a:ext>
            </a:extLst>
          </p:cNvPr>
          <p:cNvSpPr txBox="1"/>
          <p:nvPr/>
        </p:nvSpPr>
        <p:spPr>
          <a:xfrm>
            <a:off x="641136" y="3567653"/>
            <a:ext cx="3676864" cy="461665"/>
          </a:xfrm>
          <a:prstGeom prst="rect">
            <a:avLst/>
          </a:prstGeom>
          <a:noFill/>
        </p:spPr>
        <p:txBody>
          <a:bodyPr wrap="square" lIns="91440" tIns="45720" rIns="91440" bIns="45720" rtlCol="0" anchor="t">
            <a:spAutoFit/>
          </a:bodyPr>
          <a:lstStyle/>
          <a:p>
            <a:r>
              <a:rPr lang="en-US" sz="2400" err="1"/>
              <a:t>Almutaz</a:t>
            </a:r>
            <a:r>
              <a:rPr lang="en-US" sz="2400"/>
              <a:t> Mohammed</a:t>
            </a:r>
          </a:p>
        </p:txBody>
      </p:sp>
      <p:sp>
        <p:nvSpPr>
          <p:cNvPr id="7" name="TextBox 6">
            <a:extLst>
              <a:ext uri="{FF2B5EF4-FFF2-40B4-BE49-F238E27FC236}">
                <a16:creationId xmlns:a16="http://schemas.microsoft.com/office/drawing/2014/main" id="{1BEF10E8-99AB-B3EA-A496-7CC80E768B8E}"/>
              </a:ext>
            </a:extLst>
          </p:cNvPr>
          <p:cNvSpPr txBox="1"/>
          <p:nvPr/>
        </p:nvSpPr>
        <p:spPr>
          <a:xfrm>
            <a:off x="641994" y="4033642"/>
            <a:ext cx="3919615" cy="369332"/>
          </a:xfrm>
          <a:prstGeom prst="rect">
            <a:avLst/>
          </a:prstGeom>
          <a:noFill/>
        </p:spPr>
        <p:txBody>
          <a:bodyPr wrap="square" lIns="91440" tIns="45720" rIns="91440" bIns="45720" rtlCol="0" anchor="t">
            <a:spAutoFit/>
          </a:bodyPr>
          <a:lstStyle/>
          <a:p>
            <a:r>
              <a:rPr lang="en-US"/>
              <a:t>Land &amp; Water Division (NSL), FAO</a:t>
            </a:r>
          </a:p>
        </p:txBody>
      </p:sp>
      <p:sp>
        <p:nvSpPr>
          <p:cNvPr id="3" name="Slide Number Placeholder 2">
            <a:extLst>
              <a:ext uri="{FF2B5EF4-FFF2-40B4-BE49-F238E27FC236}">
                <a16:creationId xmlns:a16="http://schemas.microsoft.com/office/drawing/2014/main" id="{D18A0BC4-2A6D-A8B6-97E7-BAEAD0EAC938}"/>
              </a:ext>
            </a:extLst>
          </p:cNvPr>
          <p:cNvSpPr>
            <a:spLocks noGrp="1"/>
          </p:cNvSpPr>
          <p:nvPr>
            <p:ph type="sldNum" sz="quarter" idx="12"/>
          </p:nvPr>
        </p:nvSpPr>
        <p:spPr/>
        <p:txBody>
          <a:bodyPr/>
          <a:lstStyle/>
          <a:p>
            <a:fld id="{F6FDA046-7B11-48D8-B83E-4984820F80FF}" type="slidenum">
              <a:rPr lang="en-US" smtClean="0"/>
              <a:t>1</a:t>
            </a:fld>
            <a:endParaRPr lang="en-US"/>
          </a:p>
        </p:txBody>
      </p:sp>
      <p:sp>
        <p:nvSpPr>
          <p:cNvPr id="8" name="TextBox 7">
            <a:extLst>
              <a:ext uri="{FF2B5EF4-FFF2-40B4-BE49-F238E27FC236}">
                <a16:creationId xmlns:a16="http://schemas.microsoft.com/office/drawing/2014/main" id="{778195FF-3BF5-30AC-5614-2C8F8642F480}"/>
              </a:ext>
            </a:extLst>
          </p:cNvPr>
          <p:cNvSpPr txBox="1"/>
          <p:nvPr/>
        </p:nvSpPr>
        <p:spPr>
          <a:xfrm>
            <a:off x="697165" y="4721859"/>
            <a:ext cx="3620835" cy="461665"/>
          </a:xfrm>
          <a:prstGeom prst="rect">
            <a:avLst/>
          </a:prstGeom>
          <a:noFill/>
        </p:spPr>
        <p:txBody>
          <a:bodyPr wrap="square" lIns="91440" tIns="45720" rIns="91440" bIns="45720" rtlCol="0" anchor="t">
            <a:spAutoFit/>
          </a:bodyPr>
          <a:lstStyle/>
          <a:p>
            <a:r>
              <a:rPr lang="en-US" sz="2400" dirty="0"/>
              <a:t>Prof. Jawad Al-bakri</a:t>
            </a:r>
          </a:p>
        </p:txBody>
      </p:sp>
      <p:sp>
        <p:nvSpPr>
          <p:cNvPr id="9" name="TextBox 8">
            <a:extLst>
              <a:ext uri="{FF2B5EF4-FFF2-40B4-BE49-F238E27FC236}">
                <a16:creationId xmlns:a16="http://schemas.microsoft.com/office/drawing/2014/main" id="{C30659BB-6B1C-1A2D-A079-C9DD02E63948}"/>
              </a:ext>
            </a:extLst>
          </p:cNvPr>
          <p:cNvSpPr txBox="1"/>
          <p:nvPr/>
        </p:nvSpPr>
        <p:spPr>
          <a:xfrm>
            <a:off x="698024" y="5086996"/>
            <a:ext cx="4031673" cy="369332"/>
          </a:xfrm>
          <a:prstGeom prst="rect">
            <a:avLst/>
          </a:prstGeom>
          <a:noFill/>
        </p:spPr>
        <p:txBody>
          <a:bodyPr wrap="square" lIns="91440" tIns="45720" rIns="91440" bIns="45720" rtlCol="0" anchor="t">
            <a:spAutoFit/>
          </a:bodyPr>
          <a:lstStyle/>
          <a:p>
            <a:r>
              <a:rPr lang="en-US"/>
              <a:t>University of Jordan</a:t>
            </a:r>
          </a:p>
        </p:txBody>
      </p:sp>
    </p:spTree>
    <p:extLst>
      <p:ext uri="{BB962C8B-B14F-4D97-AF65-F5344CB8AC3E}">
        <p14:creationId xmlns:p14="http://schemas.microsoft.com/office/powerpoint/2010/main" val="425746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591B1-A4B1-66B4-23D1-A831E7369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F85F49-AF9E-1A57-1B27-D49D3391EFBD}"/>
              </a:ext>
            </a:extLst>
          </p:cNvPr>
          <p:cNvSpPr>
            <a:spLocks noGrp="1"/>
          </p:cNvSpPr>
          <p:nvPr>
            <p:ph type="title"/>
          </p:nvPr>
        </p:nvSpPr>
        <p:spPr>
          <a:xfrm>
            <a:off x="838200" y="365126"/>
            <a:ext cx="10515600" cy="811742"/>
          </a:xfrm>
        </p:spPr>
        <p:txBody>
          <a:bodyPr/>
          <a:lstStyle/>
          <a:p>
            <a:r>
              <a:rPr lang="en-US"/>
              <a:t>Monthly mean</a:t>
            </a:r>
          </a:p>
        </p:txBody>
      </p:sp>
      <p:pic>
        <p:nvPicPr>
          <p:cNvPr id="12" name="Content Placeholder 11">
            <a:extLst>
              <a:ext uri="{FF2B5EF4-FFF2-40B4-BE49-F238E27FC236}">
                <a16:creationId xmlns:a16="http://schemas.microsoft.com/office/drawing/2014/main" id="{D77685F0-AA73-78D5-A41C-18111F37E4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02" t="16236" b="16236"/>
          <a:stretch>
            <a:fillRect/>
          </a:stretch>
        </p:blipFill>
        <p:spPr>
          <a:xfrm>
            <a:off x="118530" y="2052402"/>
            <a:ext cx="12015968" cy="4114800"/>
          </a:xfrm>
        </p:spPr>
      </p:pic>
      <p:sp>
        <p:nvSpPr>
          <p:cNvPr id="5" name="TextBox 4">
            <a:extLst>
              <a:ext uri="{FF2B5EF4-FFF2-40B4-BE49-F238E27FC236}">
                <a16:creationId xmlns:a16="http://schemas.microsoft.com/office/drawing/2014/main" id="{4E6F9991-83E9-D768-230E-A13D34A57AE0}"/>
              </a:ext>
            </a:extLst>
          </p:cNvPr>
          <p:cNvSpPr txBox="1"/>
          <p:nvPr/>
        </p:nvSpPr>
        <p:spPr>
          <a:xfrm>
            <a:off x="5046133" y="6099466"/>
            <a:ext cx="2099733" cy="369332"/>
          </a:xfrm>
          <a:prstGeom prst="rect">
            <a:avLst/>
          </a:prstGeom>
          <a:noFill/>
        </p:spPr>
        <p:txBody>
          <a:bodyPr wrap="square" rtlCol="0">
            <a:spAutoFit/>
          </a:bodyPr>
          <a:lstStyle/>
          <a:p>
            <a:r>
              <a:rPr lang="en-US">
                <a:solidFill>
                  <a:srgbClr val="FF0000"/>
                </a:solidFill>
              </a:rPr>
              <a:t>Monthly variations</a:t>
            </a:r>
          </a:p>
        </p:txBody>
      </p:sp>
      <p:sp>
        <p:nvSpPr>
          <p:cNvPr id="6" name="TextBox 5">
            <a:extLst>
              <a:ext uri="{FF2B5EF4-FFF2-40B4-BE49-F238E27FC236}">
                <a16:creationId xmlns:a16="http://schemas.microsoft.com/office/drawing/2014/main" id="{FA069067-307F-4ED0-9C6C-BDDFF0AEB0B7}"/>
              </a:ext>
            </a:extLst>
          </p:cNvPr>
          <p:cNvSpPr txBox="1"/>
          <p:nvPr/>
        </p:nvSpPr>
        <p:spPr>
          <a:xfrm>
            <a:off x="4419600" y="1710267"/>
            <a:ext cx="2463800" cy="369332"/>
          </a:xfrm>
          <a:prstGeom prst="rect">
            <a:avLst/>
          </a:prstGeom>
          <a:noFill/>
        </p:spPr>
        <p:txBody>
          <a:bodyPr wrap="square" rtlCol="0">
            <a:spAutoFit/>
          </a:bodyPr>
          <a:lstStyle/>
          <a:p>
            <a:r>
              <a:rPr lang="en-US">
                <a:solidFill>
                  <a:srgbClr val="FF0000"/>
                </a:solidFill>
              </a:rPr>
              <a:t>Nov-2018 to Oct-2024</a:t>
            </a:r>
          </a:p>
        </p:txBody>
      </p:sp>
      <p:sp>
        <p:nvSpPr>
          <p:cNvPr id="3" name="Slide Number Placeholder 2">
            <a:extLst>
              <a:ext uri="{FF2B5EF4-FFF2-40B4-BE49-F238E27FC236}">
                <a16:creationId xmlns:a16="http://schemas.microsoft.com/office/drawing/2014/main" id="{277C8DC6-31FA-17D0-3379-B20CE38635CB}"/>
              </a:ext>
            </a:extLst>
          </p:cNvPr>
          <p:cNvSpPr>
            <a:spLocks noGrp="1"/>
          </p:cNvSpPr>
          <p:nvPr>
            <p:ph type="sldNum" sz="quarter" idx="12"/>
          </p:nvPr>
        </p:nvSpPr>
        <p:spPr/>
        <p:txBody>
          <a:bodyPr/>
          <a:lstStyle/>
          <a:p>
            <a:fld id="{F6FDA046-7B11-48D8-B83E-4984820F80FF}" type="slidenum">
              <a:rPr lang="en-US" smtClean="0"/>
              <a:t>10</a:t>
            </a:fld>
            <a:endParaRPr lang="en-US"/>
          </a:p>
        </p:txBody>
      </p:sp>
    </p:spTree>
    <p:extLst>
      <p:ext uri="{BB962C8B-B14F-4D97-AF65-F5344CB8AC3E}">
        <p14:creationId xmlns:p14="http://schemas.microsoft.com/office/powerpoint/2010/main" val="25624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BC53-4D29-3BC8-42C6-AD563C9CB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48239-9E34-7F19-B22E-6FE53EE7DC8E}"/>
              </a:ext>
            </a:extLst>
          </p:cNvPr>
          <p:cNvSpPr>
            <a:spLocks noGrp="1"/>
          </p:cNvSpPr>
          <p:nvPr>
            <p:ph type="title"/>
          </p:nvPr>
        </p:nvSpPr>
        <p:spPr>
          <a:xfrm>
            <a:off x="838200" y="365126"/>
            <a:ext cx="10515600" cy="811742"/>
          </a:xfrm>
        </p:spPr>
        <p:txBody>
          <a:bodyPr/>
          <a:lstStyle/>
          <a:p>
            <a:r>
              <a:rPr lang="en-US"/>
              <a:t>Monthly mean</a:t>
            </a:r>
          </a:p>
        </p:txBody>
      </p:sp>
      <p:pic>
        <p:nvPicPr>
          <p:cNvPr id="12" name="Content Placeholder 11">
            <a:extLst>
              <a:ext uri="{FF2B5EF4-FFF2-40B4-BE49-F238E27FC236}">
                <a16:creationId xmlns:a16="http://schemas.microsoft.com/office/drawing/2014/main" id="{5BC2C50B-4BA3-0B1D-8FD8-76DFF2ECE4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444" t="16236" b="16236"/>
          <a:stretch>
            <a:fillRect/>
          </a:stretch>
        </p:blipFill>
        <p:spPr>
          <a:xfrm>
            <a:off x="126995" y="2052402"/>
            <a:ext cx="11888968" cy="4114800"/>
          </a:xfrm>
        </p:spPr>
      </p:pic>
      <p:sp>
        <p:nvSpPr>
          <p:cNvPr id="3" name="TextBox 2">
            <a:extLst>
              <a:ext uri="{FF2B5EF4-FFF2-40B4-BE49-F238E27FC236}">
                <a16:creationId xmlns:a16="http://schemas.microsoft.com/office/drawing/2014/main" id="{8E260290-05AB-33F6-E288-558F8791DAB1}"/>
              </a:ext>
            </a:extLst>
          </p:cNvPr>
          <p:cNvSpPr txBox="1"/>
          <p:nvPr/>
        </p:nvSpPr>
        <p:spPr>
          <a:xfrm rot="19106790">
            <a:off x="8128001" y="3617613"/>
            <a:ext cx="1151467" cy="584775"/>
          </a:xfrm>
          <a:prstGeom prst="rect">
            <a:avLst/>
          </a:prstGeom>
          <a:noFill/>
        </p:spPr>
        <p:txBody>
          <a:bodyPr wrap="square" rtlCol="0">
            <a:spAutoFit/>
          </a:bodyPr>
          <a:lstStyle/>
          <a:p>
            <a:r>
              <a:rPr lang="en-US" sz="3200">
                <a:solidFill>
                  <a:srgbClr val="FF0000"/>
                </a:solidFill>
              </a:rPr>
              <a:t>Zero</a:t>
            </a:r>
          </a:p>
        </p:txBody>
      </p:sp>
      <p:sp>
        <p:nvSpPr>
          <p:cNvPr id="4" name="TextBox 3">
            <a:extLst>
              <a:ext uri="{FF2B5EF4-FFF2-40B4-BE49-F238E27FC236}">
                <a16:creationId xmlns:a16="http://schemas.microsoft.com/office/drawing/2014/main" id="{0001537B-4308-628E-7EC7-C547DB985B29}"/>
              </a:ext>
            </a:extLst>
          </p:cNvPr>
          <p:cNvSpPr txBox="1"/>
          <p:nvPr/>
        </p:nvSpPr>
        <p:spPr>
          <a:xfrm>
            <a:off x="5046133" y="6099466"/>
            <a:ext cx="2099733" cy="369332"/>
          </a:xfrm>
          <a:prstGeom prst="rect">
            <a:avLst/>
          </a:prstGeom>
          <a:noFill/>
        </p:spPr>
        <p:txBody>
          <a:bodyPr wrap="square" rtlCol="0">
            <a:spAutoFit/>
          </a:bodyPr>
          <a:lstStyle/>
          <a:p>
            <a:r>
              <a:rPr lang="en-US">
                <a:solidFill>
                  <a:srgbClr val="FF0000"/>
                </a:solidFill>
              </a:rPr>
              <a:t>Monthly variations</a:t>
            </a:r>
          </a:p>
        </p:txBody>
      </p:sp>
      <p:sp>
        <p:nvSpPr>
          <p:cNvPr id="5" name="TextBox 4">
            <a:extLst>
              <a:ext uri="{FF2B5EF4-FFF2-40B4-BE49-F238E27FC236}">
                <a16:creationId xmlns:a16="http://schemas.microsoft.com/office/drawing/2014/main" id="{7B287258-5A70-FFF7-43A5-59DB9C23A61A}"/>
              </a:ext>
            </a:extLst>
          </p:cNvPr>
          <p:cNvSpPr txBox="1"/>
          <p:nvPr/>
        </p:nvSpPr>
        <p:spPr>
          <a:xfrm>
            <a:off x="4419600" y="1710267"/>
            <a:ext cx="2463800" cy="369332"/>
          </a:xfrm>
          <a:prstGeom prst="rect">
            <a:avLst/>
          </a:prstGeom>
          <a:noFill/>
        </p:spPr>
        <p:txBody>
          <a:bodyPr wrap="square" rtlCol="0">
            <a:spAutoFit/>
          </a:bodyPr>
          <a:lstStyle/>
          <a:p>
            <a:r>
              <a:rPr lang="en-US">
                <a:solidFill>
                  <a:srgbClr val="FF0000"/>
                </a:solidFill>
              </a:rPr>
              <a:t>Nov-2018 to Oct-2024</a:t>
            </a:r>
          </a:p>
        </p:txBody>
      </p:sp>
      <p:sp>
        <p:nvSpPr>
          <p:cNvPr id="6" name="Slide Number Placeholder 5">
            <a:extLst>
              <a:ext uri="{FF2B5EF4-FFF2-40B4-BE49-F238E27FC236}">
                <a16:creationId xmlns:a16="http://schemas.microsoft.com/office/drawing/2014/main" id="{D6DA1C81-5B21-C3C4-B454-697490DAA6CD}"/>
              </a:ext>
            </a:extLst>
          </p:cNvPr>
          <p:cNvSpPr>
            <a:spLocks noGrp="1"/>
          </p:cNvSpPr>
          <p:nvPr>
            <p:ph type="sldNum" sz="quarter" idx="12"/>
          </p:nvPr>
        </p:nvSpPr>
        <p:spPr/>
        <p:txBody>
          <a:bodyPr/>
          <a:lstStyle/>
          <a:p>
            <a:fld id="{F6FDA046-7B11-48D8-B83E-4984820F80FF}" type="slidenum">
              <a:rPr lang="en-US" smtClean="0"/>
              <a:t>11</a:t>
            </a:fld>
            <a:endParaRPr lang="en-US"/>
          </a:p>
        </p:txBody>
      </p:sp>
    </p:spTree>
    <p:extLst>
      <p:ext uri="{BB962C8B-B14F-4D97-AF65-F5344CB8AC3E}">
        <p14:creationId xmlns:p14="http://schemas.microsoft.com/office/powerpoint/2010/main" val="176541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BEB3-946A-DE80-1904-1BC79D33EFCE}"/>
              </a:ext>
            </a:extLst>
          </p:cNvPr>
          <p:cNvSpPr>
            <a:spLocks noGrp="1"/>
          </p:cNvSpPr>
          <p:nvPr>
            <p:ph type="title"/>
          </p:nvPr>
        </p:nvSpPr>
        <p:spPr>
          <a:xfrm>
            <a:off x="143934" y="365125"/>
            <a:ext cx="4131734" cy="1325563"/>
          </a:xfrm>
        </p:spPr>
        <p:txBody>
          <a:bodyPr/>
          <a:lstStyle/>
          <a:p>
            <a:r>
              <a:rPr lang="en-US"/>
              <a:t>Mean Seasonal </a:t>
            </a:r>
          </a:p>
        </p:txBody>
      </p:sp>
      <p:pic>
        <p:nvPicPr>
          <p:cNvPr id="5" name="Content Placeholder 4" descr="A chart showing a number of different colored squares&#10;&#10;AI-generated content may be incorrect.">
            <a:extLst>
              <a:ext uri="{FF2B5EF4-FFF2-40B4-BE49-F238E27FC236}">
                <a16:creationId xmlns:a16="http://schemas.microsoft.com/office/drawing/2014/main" id="{221F80B4-6B4A-7435-AE7E-8477EABF5F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250" r="8621" b="2633"/>
          <a:stretch>
            <a:fillRect/>
          </a:stretch>
        </p:blipFill>
        <p:spPr>
          <a:xfrm>
            <a:off x="3767672" y="93520"/>
            <a:ext cx="2675482" cy="6502012"/>
          </a:xfrm>
        </p:spPr>
      </p:pic>
      <p:pic>
        <p:nvPicPr>
          <p:cNvPr id="6" name="Content Placeholder 4">
            <a:extLst>
              <a:ext uri="{FF2B5EF4-FFF2-40B4-BE49-F238E27FC236}">
                <a16:creationId xmlns:a16="http://schemas.microsoft.com/office/drawing/2014/main" id="{6AC5A0DC-F22B-A420-8EC1-E9A8BEE6A3B1}"/>
              </a:ext>
            </a:extLst>
          </p:cNvPr>
          <p:cNvPicPr>
            <a:picLocks noChangeAspect="1"/>
          </p:cNvPicPr>
          <p:nvPr/>
        </p:nvPicPr>
        <p:blipFill>
          <a:blip r:embed="rId3">
            <a:extLst>
              <a:ext uri="{28A0092B-C50C-407E-A947-70E740481C1C}">
                <a14:useLocalDpi xmlns:a14="http://schemas.microsoft.com/office/drawing/2010/main" val="0"/>
              </a:ext>
            </a:extLst>
          </a:blip>
          <a:srcRect l="10973" r="4586" b="2634"/>
          <a:stretch>
            <a:fillRect/>
          </a:stretch>
        </p:blipFill>
        <p:spPr>
          <a:xfrm>
            <a:off x="6468549" y="93521"/>
            <a:ext cx="2819401" cy="6502012"/>
          </a:xfrm>
          <a:prstGeom prst="rect">
            <a:avLst/>
          </a:prstGeom>
        </p:spPr>
      </p:pic>
      <p:pic>
        <p:nvPicPr>
          <p:cNvPr id="7" name="Content Placeholder 4">
            <a:extLst>
              <a:ext uri="{FF2B5EF4-FFF2-40B4-BE49-F238E27FC236}">
                <a16:creationId xmlns:a16="http://schemas.microsoft.com/office/drawing/2014/main" id="{23C93F10-6B5F-1A17-4F7D-9FDADC32F056}"/>
              </a:ext>
            </a:extLst>
          </p:cNvPr>
          <p:cNvPicPr>
            <a:picLocks noChangeAspect="1"/>
          </p:cNvPicPr>
          <p:nvPr/>
        </p:nvPicPr>
        <p:blipFill>
          <a:blip r:embed="rId4">
            <a:extLst>
              <a:ext uri="{28A0092B-C50C-407E-A947-70E740481C1C}">
                <a14:useLocalDpi xmlns:a14="http://schemas.microsoft.com/office/drawing/2010/main" val="0"/>
              </a:ext>
            </a:extLst>
          </a:blip>
          <a:srcRect l="17598" r="11796" b="2473"/>
          <a:stretch>
            <a:fillRect/>
          </a:stretch>
        </p:blipFill>
        <p:spPr>
          <a:xfrm>
            <a:off x="9228667" y="104812"/>
            <a:ext cx="2819400" cy="6490721"/>
          </a:xfrm>
          <a:prstGeom prst="rect">
            <a:avLst/>
          </a:prstGeom>
        </p:spPr>
      </p:pic>
      <p:sp>
        <p:nvSpPr>
          <p:cNvPr id="8" name="TextBox 7">
            <a:extLst>
              <a:ext uri="{FF2B5EF4-FFF2-40B4-BE49-F238E27FC236}">
                <a16:creationId xmlns:a16="http://schemas.microsoft.com/office/drawing/2014/main" id="{BB7D5390-8B74-00C3-9553-EB6B1B4EBA69}"/>
              </a:ext>
            </a:extLst>
          </p:cNvPr>
          <p:cNvSpPr txBox="1"/>
          <p:nvPr/>
        </p:nvSpPr>
        <p:spPr>
          <a:xfrm>
            <a:off x="237067" y="2531533"/>
            <a:ext cx="3598333" cy="1938992"/>
          </a:xfrm>
          <a:prstGeom prst="rect">
            <a:avLst/>
          </a:prstGeom>
          <a:noFill/>
        </p:spPr>
        <p:txBody>
          <a:bodyPr wrap="square" rtlCol="0">
            <a:spAutoFit/>
          </a:bodyPr>
          <a:lstStyle/>
          <a:p>
            <a:r>
              <a:rPr lang="en-US" sz="2400"/>
              <a:t>Six seasons average:</a:t>
            </a:r>
            <a:br>
              <a:rPr lang="en-US" sz="2400"/>
            </a:br>
            <a:r>
              <a:rPr lang="en-US" sz="2400"/>
              <a:t>Nov-2018 to Oct 2024</a:t>
            </a:r>
            <a:br>
              <a:rPr lang="en-US" sz="2400"/>
            </a:br>
            <a:br>
              <a:rPr lang="en-US" sz="2400"/>
            </a:br>
            <a:r>
              <a:rPr lang="en-US" sz="2400" err="1"/>
              <a:t>ETc</a:t>
            </a:r>
            <a:r>
              <a:rPr lang="en-US" sz="2400"/>
              <a:t> calculated using: </a:t>
            </a:r>
          </a:p>
          <a:p>
            <a:r>
              <a:rPr lang="en-US" sz="2400"/>
              <a:t>kc =[0.7, 0.65, 0.7]</a:t>
            </a:r>
          </a:p>
        </p:txBody>
      </p:sp>
      <p:sp>
        <p:nvSpPr>
          <p:cNvPr id="3" name="Slide Number Placeholder 2">
            <a:extLst>
              <a:ext uri="{FF2B5EF4-FFF2-40B4-BE49-F238E27FC236}">
                <a16:creationId xmlns:a16="http://schemas.microsoft.com/office/drawing/2014/main" id="{0ED877CE-D160-AA02-3A2C-48F81A9386CA}"/>
              </a:ext>
            </a:extLst>
          </p:cNvPr>
          <p:cNvSpPr>
            <a:spLocks noGrp="1"/>
          </p:cNvSpPr>
          <p:nvPr>
            <p:ph type="sldNum" sz="quarter" idx="12"/>
          </p:nvPr>
        </p:nvSpPr>
        <p:spPr/>
        <p:txBody>
          <a:bodyPr/>
          <a:lstStyle/>
          <a:p>
            <a:fld id="{F6FDA046-7B11-48D8-B83E-4984820F80FF}" type="slidenum">
              <a:rPr lang="en-US" smtClean="0"/>
              <a:t>12</a:t>
            </a:fld>
            <a:endParaRPr lang="en-US"/>
          </a:p>
        </p:txBody>
      </p:sp>
    </p:spTree>
    <p:extLst>
      <p:ext uri="{BB962C8B-B14F-4D97-AF65-F5344CB8AC3E}">
        <p14:creationId xmlns:p14="http://schemas.microsoft.com/office/powerpoint/2010/main" val="259168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8191A-90E9-43A9-68AD-698630C2BE1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1116A-6370-D71A-D262-7C568C83D4FD}"/>
              </a:ext>
            </a:extLst>
          </p:cNvPr>
          <p:cNvSpPr>
            <a:spLocks noGrp="1"/>
          </p:cNvSpPr>
          <p:nvPr>
            <p:ph type="title"/>
          </p:nvPr>
        </p:nvSpPr>
        <p:spPr>
          <a:xfrm>
            <a:off x="1137035" y="609600"/>
            <a:ext cx="3595678" cy="1330839"/>
          </a:xfrm>
        </p:spPr>
        <p:txBody>
          <a:bodyPr>
            <a:normAutofit/>
          </a:bodyPr>
          <a:lstStyle/>
          <a:p>
            <a:r>
              <a:rPr lang="en-US"/>
              <a:t>Citrus canopy</a:t>
            </a:r>
          </a:p>
        </p:txBody>
      </p:sp>
      <p:sp>
        <p:nvSpPr>
          <p:cNvPr id="14" name="Content Placeholder 13">
            <a:extLst>
              <a:ext uri="{FF2B5EF4-FFF2-40B4-BE49-F238E27FC236}">
                <a16:creationId xmlns:a16="http://schemas.microsoft.com/office/drawing/2014/main" id="{A4759AAB-ECBE-95EB-883D-CFA9FB9A0345}"/>
              </a:ext>
            </a:extLst>
          </p:cNvPr>
          <p:cNvSpPr>
            <a:spLocks noGrp="1"/>
          </p:cNvSpPr>
          <p:nvPr>
            <p:ph idx="1"/>
          </p:nvPr>
        </p:nvSpPr>
        <p:spPr>
          <a:xfrm>
            <a:off x="1137034" y="2194102"/>
            <a:ext cx="3158741" cy="2553920"/>
          </a:xfrm>
        </p:spPr>
        <p:txBody>
          <a:bodyPr vert="horz" lIns="91440" tIns="45720" rIns="91440" bIns="45720" rtlCol="0" anchor="t">
            <a:normAutofit/>
          </a:bodyPr>
          <a:lstStyle/>
          <a:p>
            <a:pPr marL="0" indent="0">
              <a:buNone/>
            </a:pPr>
            <a:r>
              <a:rPr lang="en-US" sz="2000"/>
              <a:t>Factors affecting AETI</a:t>
            </a:r>
            <a:endParaRPr lang="en-US"/>
          </a:p>
          <a:p>
            <a:pPr marL="0" indent="0">
              <a:buNone/>
            </a:pPr>
            <a:endParaRPr lang="en-US" sz="2000"/>
          </a:p>
          <a:p>
            <a:r>
              <a:rPr lang="en-US" sz="2000"/>
              <a:t>Tree height</a:t>
            </a:r>
          </a:p>
          <a:p>
            <a:r>
              <a:rPr lang="en-US" sz="2000"/>
              <a:t>Tree canopy percentage</a:t>
            </a:r>
          </a:p>
          <a:p>
            <a:r>
              <a:rPr lang="en-US" sz="2000"/>
              <a:t>Active ground cover under the tree</a:t>
            </a:r>
          </a:p>
        </p:txBody>
      </p:sp>
      <p:pic>
        <p:nvPicPr>
          <p:cNvPr id="10" name="Content Placeholder 9" descr="A tree with no leaves&#10;&#10;AI-generated content may be incorrect.">
            <a:extLst>
              <a:ext uri="{FF2B5EF4-FFF2-40B4-BE49-F238E27FC236}">
                <a16:creationId xmlns:a16="http://schemas.microsoft.com/office/drawing/2014/main" id="{AB31B50A-8E81-884C-F50C-5FAEA9B55F0C}"/>
              </a:ext>
            </a:extLst>
          </p:cNvPr>
          <p:cNvPicPr>
            <a:picLocks noChangeAspect="1"/>
          </p:cNvPicPr>
          <p:nvPr/>
        </p:nvPicPr>
        <p:blipFill>
          <a:blip r:embed="rId2"/>
          <a:srcRect t="4282" r="3" b="1046"/>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Slide Number Placeholder 2">
            <a:extLst>
              <a:ext uri="{FF2B5EF4-FFF2-40B4-BE49-F238E27FC236}">
                <a16:creationId xmlns:a16="http://schemas.microsoft.com/office/drawing/2014/main" id="{57568715-73EA-2453-01B3-AF0E425DF97A}"/>
              </a:ext>
            </a:extLst>
          </p:cNvPr>
          <p:cNvSpPr>
            <a:spLocks noGrp="1"/>
          </p:cNvSpPr>
          <p:nvPr>
            <p:ph type="sldNum" sz="quarter" idx="12"/>
          </p:nvPr>
        </p:nvSpPr>
        <p:spPr>
          <a:xfrm>
            <a:off x="8610600" y="6356350"/>
            <a:ext cx="2743200" cy="365125"/>
          </a:xfrm>
        </p:spPr>
        <p:txBody>
          <a:bodyPr>
            <a:normAutofit/>
          </a:bodyPr>
          <a:lstStyle/>
          <a:p>
            <a:pPr>
              <a:spcAft>
                <a:spcPts val="600"/>
              </a:spcAft>
            </a:pPr>
            <a:fld id="{F6FDA046-7B11-48D8-B83E-4984820F80FF}" type="slidenum">
              <a:rPr lang="en-US" sz="1000">
                <a:solidFill>
                  <a:srgbClr val="FFFFFF"/>
                </a:solidFill>
              </a:rPr>
              <a:pPr>
                <a:spcAft>
                  <a:spcPts val="600"/>
                </a:spcAft>
              </a:pPr>
              <a:t>13</a:t>
            </a:fld>
            <a:endParaRPr lang="en-US" sz="1000">
              <a:solidFill>
                <a:srgbClr val="FFFFFF"/>
              </a:solidFill>
            </a:endParaRPr>
          </a:p>
        </p:txBody>
      </p:sp>
    </p:spTree>
    <p:extLst>
      <p:ext uri="{BB962C8B-B14F-4D97-AF65-F5344CB8AC3E}">
        <p14:creationId xmlns:p14="http://schemas.microsoft.com/office/powerpoint/2010/main" val="284850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BEC060-5A34-31DC-C723-34A3C387086A}"/>
              </a:ext>
            </a:extLst>
          </p:cNvPr>
          <p:cNvGrpSpPr/>
          <p:nvPr/>
        </p:nvGrpSpPr>
        <p:grpSpPr>
          <a:xfrm>
            <a:off x="307413" y="4021670"/>
            <a:ext cx="11577174" cy="2207236"/>
            <a:chOff x="2018946" y="2510711"/>
            <a:chExt cx="8154107" cy="1554614"/>
          </a:xfrm>
        </p:grpSpPr>
        <p:pic>
          <p:nvPicPr>
            <p:cNvPr id="5" name="Picture 4">
              <a:extLst>
                <a:ext uri="{FF2B5EF4-FFF2-40B4-BE49-F238E27FC236}">
                  <a16:creationId xmlns:a16="http://schemas.microsoft.com/office/drawing/2014/main" id="{BCED7C0D-E644-89CA-9FFD-5377B6AD74C5}"/>
                </a:ext>
              </a:extLst>
            </p:cNvPr>
            <p:cNvPicPr>
              <a:picLocks noChangeAspect="1"/>
            </p:cNvPicPr>
            <p:nvPr/>
          </p:nvPicPr>
          <p:blipFill>
            <a:blip r:embed="rId2"/>
            <a:stretch>
              <a:fillRect/>
            </a:stretch>
          </p:blipFill>
          <p:spPr>
            <a:xfrm>
              <a:off x="2018946" y="2792675"/>
              <a:ext cx="8154107" cy="1272650"/>
            </a:xfrm>
            <a:prstGeom prst="rect">
              <a:avLst/>
            </a:prstGeom>
          </p:spPr>
        </p:pic>
        <p:pic>
          <p:nvPicPr>
            <p:cNvPr id="7" name="Picture 6">
              <a:extLst>
                <a:ext uri="{FF2B5EF4-FFF2-40B4-BE49-F238E27FC236}">
                  <a16:creationId xmlns:a16="http://schemas.microsoft.com/office/drawing/2014/main" id="{1251D86B-6823-C9D2-E1A5-19A53476019D}"/>
                </a:ext>
              </a:extLst>
            </p:cNvPr>
            <p:cNvPicPr>
              <a:picLocks noChangeAspect="1"/>
            </p:cNvPicPr>
            <p:nvPr/>
          </p:nvPicPr>
          <p:blipFill>
            <a:blip r:embed="rId3"/>
            <a:stretch>
              <a:fillRect/>
            </a:stretch>
          </p:blipFill>
          <p:spPr>
            <a:xfrm>
              <a:off x="2084762" y="2510711"/>
              <a:ext cx="8077900" cy="281964"/>
            </a:xfrm>
            <a:prstGeom prst="rect">
              <a:avLst/>
            </a:prstGeom>
          </p:spPr>
        </p:pic>
      </p:grpSp>
      <p:grpSp>
        <p:nvGrpSpPr>
          <p:cNvPr id="13" name="Group 12">
            <a:extLst>
              <a:ext uri="{FF2B5EF4-FFF2-40B4-BE49-F238E27FC236}">
                <a16:creationId xmlns:a16="http://schemas.microsoft.com/office/drawing/2014/main" id="{A377F872-B221-9D2F-4F3C-503AA06EF2E7}"/>
              </a:ext>
            </a:extLst>
          </p:cNvPr>
          <p:cNvGrpSpPr/>
          <p:nvPr/>
        </p:nvGrpSpPr>
        <p:grpSpPr>
          <a:xfrm>
            <a:off x="3491087" y="821272"/>
            <a:ext cx="8204316" cy="3173056"/>
            <a:chOff x="2666703" y="1163419"/>
            <a:chExt cx="6872795" cy="2658085"/>
          </a:xfrm>
        </p:grpSpPr>
        <p:pic>
          <p:nvPicPr>
            <p:cNvPr id="10" name="Picture 9">
              <a:extLst>
                <a:ext uri="{FF2B5EF4-FFF2-40B4-BE49-F238E27FC236}">
                  <a16:creationId xmlns:a16="http://schemas.microsoft.com/office/drawing/2014/main" id="{53DDE355-D4AE-0C34-020D-753991D41E53}"/>
                </a:ext>
              </a:extLst>
            </p:cNvPr>
            <p:cNvPicPr>
              <a:picLocks noChangeAspect="1"/>
            </p:cNvPicPr>
            <p:nvPr/>
          </p:nvPicPr>
          <p:blipFill>
            <a:blip r:embed="rId4"/>
            <a:stretch>
              <a:fillRect/>
            </a:stretch>
          </p:blipFill>
          <p:spPr>
            <a:xfrm>
              <a:off x="2666703" y="1481961"/>
              <a:ext cx="6858594" cy="2339543"/>
            </a:xfrm>
            <a:prstGeom prst="rect">
              <a:avLst/>
            </a:prstGeom>
          </p:spPr>
        </p:pic>
        <p:pic>
          <p:nvPicPr>
            <p:cNvPr id="12" name="Picture 11">
              <a:extLst>
                <a:ext uri="{FF2B5EF4-FFF2-40B4-BE49-F238E27FC236}">
                  <a16:creationId xmlns:a16="http://schemas.microsoft.com/office/drawing/2014/main" id="{4BA0EF4B-1B41-90AA-7EAB-589815509FF2}"/>
                </a:ext>
              </a:extLst>
            </p:cNvPr>
            <p:cNvPicPr>
              <a:picLocks noChangeAspect="1"/>
            </p:cNvPicPr>
            <p:nvPr/>
          </p:nvPicPr>
          <p:blipFill>
            <a:blip r:embed="rId5"/>
            <a:stretch>
              <a:fillRect/>
            </a:stretch>
          </p:blipFill>
          <p:spPr>
            <a:xfrm>
              <a:off x="2673283" y="1163419"/>
              <a:ext cx="6866215" cy="312447"/>
            </a:xfrm>
            <a:prstGeom prst="rect">
              <a:avLst/>
            </a:prstGeom>
          </p:spPr>
        </p:pic>
      </p:grpSp>
      <p:sp>
        <p:nvSpPr>
          <p:cNvPr id="2" name="TextBox 1">
            <a:extLst>
              <a:ext uri="{FF2B5EF4-FFF2-40B4-BE49-F238E27FC236}">
                <a16:creationId xmlns:a16="http://schemas.microsoft.com/office/drawing/2014/main" id="{59A2DC3E-84C1-E126-3CFA-F3AD3E661FE0}"/>
              </a:ext>
            </a:extLst>
          </p:cNvPr>
          <p:cNvSpPr txBox="1"/>
          <p:nvPr/>
        </p:nvSpPr>
        <p:spPr>
          <a:xfrm>
            <a:off x="160867" y="101600"/>
            <a:ext cx="7382933" cy="523220"/>
          </a:xfrm>
          <a:prstGeom prst="rect">
            <a:avLst/>
          </a:prstGeom>
          <a:noFill/>
        </p:spPr>
        <p:txBody>
          <a:bodyPr wrap="square" rtlCol="0">
            <a:spAutoFit/>
          </a:bodyPr>
          <a:lstStyle/>
          <a:p>
            <a:r>
              <a:rPr lang="en-US" sz="2800"/>
              <a:t>Crop Evapotranspiration (</a:t>
            </a:r>
            <a:r>
              <a:rPr lang="en-US" sz="2800" err="1"/>
              <a:t>ETc</a:t>
            </a:r>
            <a:r>
              <a:rPr lang="en-US" sz="2800"/>
              <a:t>):</a:t>
            </a:r>
          </a:p>
        </p:txBody>
      </p:sp>
      <p:sp>
        <p:nvSpPr>
          <p:cNvPr id="3" name="TextBox 2">
            <a:extLst>
              <a:ext uri="{FF2B5EF4-FFF2-40B4-BE49-F238E27FC236}">
                <a16:creationId xmlns:a16="http://schemas.microsoft.com/office/drawing/2014/main" id="{EBE36DF2-CFFC-3516-BF6B-9FCEC088FB1A}"/>
              </a:ext>
            </a:extLst>
          </p:cNvPr>
          <p:cNvSpPr txBox="1"/>
          <p:nvPr/>
        </p:nvSpPr>
        <p:spPr>
          <a:xfrm>
            <a:off x="400858" y="6502400"/>
            <a:ext cx="11122275" cy="307777"/>
          </a:xfrm>
          <a:prstGeom prst="rect">
            <a:avLst/>
          </a:prstGeom>
          <a:noFill/>
        </p:spPr>
        <p:txBody>
          <a:bodyPr wrap="square" rtlCol="0">
            <a:spAutoFit/>
          </a:bodyPr>
          <a:lstStyle/>
          <a:p>
            <a:r>
              <a:rPr lang="en-US" sz="1400" b="1"/>
              <a:t>Source: </a:t>
            </a:r>
            <a:r>
              <a:rPr lang="en-US" sz="1400">
                <a:solidFill>
                  <a:srgbClr val="0070C0"/>
                </a:solidFill>
              </a:rPr>
              <a:t>https://www.fao.org/4/x0490e/x0490e0b.htm#chapter%206%20%20%20etc%20%20%20single%20crop%20coefficient%20(kc)</a:t>
            </a:r>
          </a:p>
        </p:txBody>
      </p:sp>
      <p:sp>
        <p:nvSpPr>
          <p:cNvPr id="4" name="TextBox 3">
            <a:extLst>
              <a:ext uri="{FF2B5EF4-FFF2-40B4-BE49-F238E27FC236}">
                <a16:creationId xmlns:a16="http://schemas.microsoft.com/office/drawing/2014/main" id="{599D451B-5249-C04C-C19B-EF1EAE0DAA99}"/>
              </a:ext>
            </a:extLst>
          </p:cNvPr>
          <p:cNvSpPr txBox="1"/>
          <p:nvPr/>
        </p:nvSpPr>
        <p:spPr>
          <a:xfrm>
            <a:off x="491067" y="1261533"/>
            <a:ext cx="3000020" cy="1846659"/>
          </a:xfrm>
          <a:prstGeom prst="rect">
            <a:avLst/>
          </a:prstGeom>
          <a:noFill/>
        </p:spPr>
        <p:txBody>
          <a:bodyPr wrap="square" rtlCol="0">
            <a:spAutoFit/>
          </a:bodyPr>
          <a:lstStyle/>
          <a:p>
            <a:r>
              <a:rPr lang="en-US" sz="2400" err="1"/>
              <a:t>ETc</a:t>
            </a:r>
            <a:r>
              <a:rPr lang="en-US" sz="2400"/>
              <a:t> is a function of:</a:t>
            </a:r>
          </a:p>
          <a:p>
            <a:endParaRPr lang="en-US"/>
          </a:p>
          <a:p>
            <a:r>
              <a:rPr lang="en-US" b="1"/>
              <a:t>Canopy cover</a:t>
            </a:r>
            <a:r>
              <a:rPr lang="en-US"/>
              <a:t>, </a:t>
            </a:r>
            <a:r>
              <a:rPr lang="en-US" b="1">
                <a:solidFill>
                  <a:srgbClr val="00B050"/>
                </a:solidFill>
              </a:rPr>
              <a:t>Tree height </a:t>
            </a:r>
            <a:r>
              <a:rPr lang="en-US"/>
              <a:t>and presence of </a:t>
            </a:r>
            <a:r>
              <a:rPr lang="en-US" b="1">
                <a:solidFill>
                  <a:srgbClr val="FF0000"/>
                </a:solidFill>
              </a:rPr>
              <a:t>active ground cover </a:t>
            </a:r>
            <a:r>
              <a:rPr lang="en-US"/>
              <a:t>(weeds or mixed crops)</a:t>
            </a:r>
          </a:p>
        </p:txBody>
      </p:sp>
    </p:spTree>
    <p:extLst>
      <p:ext uri="{BB962C8B-B14F-4D97-AF65-F5344CB8AC3E}">
        <p14:creationId xmlns:p14="http://schemas.microsoft.com/office/powerpoint/2010/main" val="31423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23D54-62DC-ECD3-6124-4ADBFDAD444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2993F7-3D85-2DCD-C6C5-359CEB5999C6}"/>
              </a:ext>
            </a:extLst>
          </p:cNvPr>
          <p:cNvPicPr>
            <a:picLocks noChangeAspect="1"/>
          </p:cNvPicPr>
          <p:nvPr/>
        </p:nvPicPr>
        <p:blipFill>
          <a:blip r:embed="rId4">
            <a:extLst>
              <a:ext uri="{28A0092B-C50C-407E-A947-70E740481C1C}">
                <a14:useLocalDpi xmlns:a14="http://schemas.microsoft.com/office/drawing/2010/main" val="0"/>
              </a:ext>
            </a:extLst>
          </a:blip>
          <a:srcRect l="6613" t="3960" r="70636" b="3960"/>
          <a:stretch>
            <a:fillRect/>
          </a:stretch>
        </p:blipFill>
        <p:spPr>
          <a:xfrm>
            <a:off x="2260609" y="365125"/>
            <a:ext cx="3130489" cy="6127750"/>
          </a:xfrm>
          <a:prstGeom prst="rect">
            <a:avLst/>
          </a:prstGeom>
        </p:spPr>
      </p:pic>
      <p:pic>
        <p:nvPicPr>
          <p:cNvPr id="5" name="Picture 4">
            <a:extLst>
              <a:ext uri="{FF2B5EF4-FFF2-40B4-BE49-F238E27FC236}">
                <a16:creationId xmlns:a16="http://schemas.microsoft.com/office/drawing/2014/main" id="{0E80C64C-74EC-2606-8204-BF3335230C08}"/>
              </a:ext>
            </a:extLst>
          </p:cNvPr>
          <p:cNvPicPr>
            <a:picLocks noChangeAspect="1"/>
          </p:cNvPicPr>
          <p:nvPr/>
        </p:nvPicPr>
        <p:blipFill>
          <a:blip r:embed="rId4">
            <a:extLst>
              <a:ext uri="{28A0092B-C50C-407E-A947-70E740481C1C}">
                <a14:useLocalDpi xmlns:a14="http://schemas.microsoft.com/office/drawing/2010/main" val="0"/>
              </a:ext>
            </a:extLst>
          </a:blip>
          <a:srcRect l="72453" t="4126" r="3420" b="6106"/>
          <a:stretch>
            <a:fillRect/>
          </a:stretch>
        </p:blipFill>
        <p:spPr>
          <a:xfrm>
            <a:off x="8602118" y="435429"/>
            <a:ext cx="3319671" cy="597383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289A2D-5FEC-CB73-2816-F812AB12B9F4}"/>
                  </a:ext>
                </a:extLst>
              </p:cNvPr>
              <p:cNvSpPr txBox="1"/>
              <p:nvPr/>
            </p:nvSpPr>
            <p:spPr>
              <a:xfrm>
                <a:off x="270211" y="2624778"/>
                <a:ext cx="2415020" cy="399276"/>
              </a:xfrm>
              <a:prstGeom prst="rect">
                <a:avLst/>
              </a:prstGeom>
              <a:noFill/>
            </p:spPr>
            <p:txBody>
              <a:bodyPr wrap="none" lIns="0" tIns="0" rIns="0" bIns="0" rtlCol="0">
                <a:spAutoFit/>
              </a:bodyPr>
              <a:lstStyle/>
              <a:p>
                <a:r>
                  <a:rPr lang="en-US"/>
                  <a:t>Adequacy</a:t>
                </a:r>
                <a14:m>
                  <m:oMath xmlns:m="http://schemas.openxmlformats.org/officeDocument/2006/math">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𝑆𝑒𝑎𝑠𝑜𝑛𝑎𝑙</m:t>
                        </m:r>
                        <m:r>
                          <a:rPr lang="en-US" b="0" i="1" smtClean="0">
                            <a:latin typeface="Cambria Math" panose="02040503050406030204" pitchFamily="18" charset="0"/>
                          </a:rPr>
                          <m:t> </m:t>
                        </m:r>
                        <m:r>
                          <a:rPr lang="en-US" b="0" i="1" smtClean="0">
                            <a:latin typeface="Cambria Math" panose="02040503050406030204" pitchFamily="18" charset="0"/>
                          </a:rPr>
                          <m:t>𝐴𝐸𝑇𝐼</m:t>
                        </m:r>
                      </m:num>
                      <m:den>
                        <m:r>
                          <a:rPr lang="en-US" b="0" i="1" smtClean="0">
                            <a:latin typeface="Cambria Math" panose="02040503050406030204" pitchFamily="18" charset="0"/>
                          </a:rPr>
                          <m:t>𝑆𝑒𝑎𝑠𝑜𝑛𝑎𝑙</m:t>
                        </m:r>
                        <m:r>
                          <a:rPr lang="en-US" b="0" i="1" smtClean="0">
                            <a:latin typeface="Cambria Math" panose="02040503050406030204" pitchFamily="18" charset="0"/>
                          </a:rPr>
                          <m:t> </m:t>
                        </m:r>
                        <m:r>
                          <a:rPr lang="en-US" b="0" i="1" smtClean="0">
                            <a:latin typeface="Cambria Math" panose="02040503050406030204" pitchFamily="18" charset="0"/>
                          </a:rPr>
                          <m:t>𝐸𝑇𝑐</m:t>
                        </m:r>
                      </m:den>
                    </m:f>
                  </m:oMath>
                </a14:m>
                <a:endParaRPr lang="en-US"/>
              </a:p>
            </p:txBody>
          </p:sp>
        </mc:Choice>
        <mc:Fallback xmlns="">
          <p:sp>
            <p:nvSpPr>
              <p:cNvPr id="8" name="TextBox 7">
                <a:extLst>
                  <a:ext uri="{FF2B5EF4-FFF2-40B4-BE49-F238E27FC236}">
                    <a16:creationId xmlns:a16="http://schemas.microsoft.com/office/drawing/2014/main" id="{3F289A2D-5FEC-CB73-2816-F812AB12B9F4}"/>
                  </a:ext>
                </a:extLst>
              </p:cNvPr>
              <p:cNvSpPr txBox="1">
                <a:spLocks noRot="1" noChangeAspect="1" noMove="1" noResize="1" noEditPoints="1" noAdjustHandles="1" noChangeArrowheads="1" noChangeShapeType="1" noTextEdit="1"/>
              </p:cNvSpPr>
              <p:nvPr/>
            </p:nvSpPr>
            <p:spPr>
              <a:xfrm>
                <a:off x="270211" y="2624778"/>
                <a:ext cx="2415020" cy="399276"/>
              </a:xfrm>
              <a:prstGeom prst="rect">
                <a:avLst/>
              </a:prstGeom>
              <a:blipFill>
                <a:blip r:embed="rId5"/>
                <a:stretch>
                  <a:fillRect l="-5808" t="-3077" b="-2153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CF07CAC-E5EC-50C1-AEB1-E0A2EBD88B91}"/>
              </a:ext>
            </a:extLst>
          </p:cNvPr>
          <p:cNvPicPr>
            <a:picLocks noChangeAspect="1"/>
          </p:cNvPicPr>
          <p:nvPr/>
        </p:nvPicPr>
        <p:blipFill>
          <a:blip r:embed="rId4">
            <a:extLst>
              <a:ext uri="{28A0092B-C50C-407E-A947-70E740481C1C}">
                <a14:useLocalDpi xmlns:a14="http://schemas.microsoft.com/office/drawing/2010/main" val="0"/>
              </a:ext>
            </a:extLst>
          </a:blip>
          <a:srcRect l="39589" t="4720" r="36900" b="3960"/>
          <a:stretch>
            <a:fillRect/>
          </a:stretch>
        </p:blipFill>
        <p:spPr>
          <a:xfrm>
            <a:off x="5417932" y="433728"/>
            <a:ext cx="3235011" cy="6077131"/>
          </a:xfrm>
          <a:prstGeom prst="rect">
            <a:avLst/>
          </a:prstGeom>
        </p:spPr>
      </p:pic>
      <p:sp>
        <p:nvSpPr>
          <p:cNvPr id="4" name="TextBox 3">
            <a:extLst>
              <a:ext uri="{FF2B5EF4-FFF2-40B4-BE49-F238E27FC236}">
                <a16:creationId xmlns:a16="http://schemas.microsoft.com/office/drawing/2014/main" id="{B026DD32-2615-0E16-0671-2D02DD99C3DD}"/>
              </a:ext>
            </a:extLst>
          </p:cNvPr>
          <p:cNvSpPr txBox="1"/>
          <p:nvPr/>
        </p:nvSpPr>
        <p:spPr>
          <a:xfrm>
            <a:off x="6070595" y="6409267"/>
            <a:ext cx="2607734" cy="400110"/>
          </a:xfrm>
          <a:prstGeom prst="rect">
            <a:avLst/>
          </a:prstGeom>
          <a:noFill/>
        </p:spPr>
        <p:txBody>
          <a:bodyPr wrap="square" rtlCol="0">
            <a:spAutoFit/>
          </a:bodyPr>
          <a:lstStyle/>
          <a:p>
            <a:r>
              <a:rPr lang="en-US" sz="2000"/>
              <a:t>kc =[0.85, 0.85, 0.85]</a:t>
            </a:r>
          </a:p>
        </p:txBody>
      </p:sp>
      <p:sp>
        <p:nvSpPr>
          <p:cNvPr id="3" name="TextBox 2">
            <a:extLst>
              <a:ext uri="{FF2B5EF4-FFF2-40B4-BE49-F238E27FC236}">
                <a16:creationId xmlns:a16="http://schemas.microsoft.com/office/drawing/2014/main" id="{C5B9C917-A840-9CD7-4C78-0B1CBFC44EFC}"/>
              </a:ext>
            </a:extLst>
          </p:cNvPr>
          <p:cNvSpPr txBox="1"/>
          <p:nvPr/>
        </p:nvSpPr>
        <p:spPr>
          <a:xfrm>
            <a:off x="2725889" y="6392332"/>
            <a:ext cx="2328334" cy="400110"/>
          </a:xfrm>
          <a:prstGeom prst="rect">
            <a:avLst/>
          </a:prstGeom>
          <a:noFill/>
        </p:spPr>
        <p:txBody>
          <a:bodyPr wrap="square" rtlCol="0">
            <a:spAutoFit/>
          </a:bodyPr>
          <a:lstStyle/>
          <a:p>
            <a:r>
              <a:rPr lang="en-US" sz="2000"/>
              <a:t>kc =[0.5, 0.45, 0.55]</a:t>
            </a:r>
          </a:p>
        </p:txBody>
      </p:sp>
      <p:sp>
        <p:nvSpPr>
          <p:cNvPr id="2" name="Title 1">
            <a:extLst>
              <a:ext uri="{FF2B5EF4-FFF2-40B4-BE49-F238E27FC236}">
                <a16:creationId xmlns:a16="http://schemas.microsoft.com/office/drawing/2014/main" id="{3B54157E-3B2A-E586-4F03-F439D42726F5}"/>
              </a:ext>
            </a:extLst>
          </p:cNvPr>
          <p:cNvSpPr>
            <a:spLocks noGrp="1"/>
          </p:cNvSpPr>
          <p:nvPr>
            <p:ph type="title"/>
          </p:nvPr>
        </p:nvSpPr>
        <p:spPr>
          <a:xfrm>
            <a:off x="143932" y="365125"/>
            <a:ext cx="3130489" cy="1325563"/>
          </a:xfrm>
        </p:spPr>
        <p:txBody>
          <a:bodyPr/>
          <a:lstStyle/>
          <a:p>
            <a:r>
              <a:rPr lang="en-US"/>
              <a:t>Adequacy</a:t>
            </a:r>
          </a:p>
        </p:txBody>
      </p:sp>
      <p:sp>
        <p:nvSpPr>
          <p:cNvPr id="10" name="TextBox 9">
            <a:extLst>
              <a:ext uri="{FF2B5EF4-FFF2-40B4-BE49-F238E27FC236}">
                <a16:creationId xmlns:a16="http://schemas.microsoft.com/office/drawing/2014/main" id="{319E7F0D-755E-8219-7A2E-1EDFB650F123}"/>
              </a:ext>
            </a:extLst>
          </p:cNvPr>
          <p:cNvSpPr txBox="1"/>
          <p:nvPr/>
        </p:nvSpPr>
        <p:spPr>
          <a:xfrm>
            <a:off x="0" y="3429000"/>
            <a:ext cx="2568132" cy="954107"/>
          </a:xfrm>
          <a:prstGeom prst="rect">
            <a:avLst/>
          </a:prstGeom>
          <a:noFill/>
        </p:spPr>
        <p:txBody>
          <a:bodyPr wrap="square" rtlCol="0">
            <a:spAutoFit/>
          </a:bodyPr>
          <a:lstStyle/>
          <a:p>
            <a:r>
              <a:rPr lang="en-US" sz="2800"/>
              <a:t>20% canopy, </a:t>
            </a:r>
          </a:p>
          <a:p>
            <a:r>
              <a:rPr lang="en-US" sz="2800"/>
              <a:t>height=2 m</a:t>
            </a:r>
          </a:p>
        </p:txBody>
      </p:sp>
      <p:sp>
        <p:nvSpPr>
          <p:cNvPr id="11" name="TextBox 10">
            <a:extLst>
              <a:ext uri="{FF2B5EF4-FFF2-40B4-BE49-F238E27FC236}">
                <a16:creationId xmlns:a16="http://schemas.microsoft.com/office/drawing/2014/main" id="{172B53D3-9704-A934-2597-004D6C2FB542}"/>
              </a:ext>
            </a:extLst>
          </p:cNvPr>
          <p:cNvSpPr txBox="1"/>
          <p:nvPr/>
        </p:nvSpPr>
        <p:spPr>
          <a:xfrm>
            <a:off x="239798" y="6392332"/>
            <a:ext cx="2328334" cy="400110"/>
          </a:xfrm>
          <a:prstGeom prst="rect">
            <a:avLst/>
          </a:prstGeom>
          <a:noFill/>
        </p:spPr>
        <p:txBody>
          <a:bodyPr wrap="square" rtlCol="0">
            <a:spAutoFit/>
          </a:bodyPr>
          <a:lstStyle/>
          <a:p>
            <a:r>
              <a:rPr lang="en-US" sz="2000"/>
              <a:t>kc =[</a:t>
            </a:r>
            <a:r>
              <a:rPr lang="en-US" sz="2000" err="1"/>
              <a:t>init</a:t>
            </a:r>
            <a:r>
              <a:rPr lang="en-US" sz="2000"/>
              <a:t>, mid, end]</a:t>
            </a:r>
          </a:p>
        </p:txBody>
      </p:sp>
      <p:sp>
        <p:nvSpPr>
          <p:cNvPr id="6" name="TextBox 5">
            <a:extLst>
              <a:ext uri="{FF2B5EF4-FFF2-40B4-BE49-F238E27FC236}">
                <a16:creationId xmlns:a16="http://schemas.microsoft.com/office/drawing/2014/main" id="{A595AD86-242D-BC16-7C68-CE47CF8DCE99}"/>
              </a:ext>
            </a:extLst>
          </p:cNvPr>
          <p:cNvSpPr txBox="1"/>
          <p:nvPr/>
        </p:nvSpPr>
        <p:spPr>
          <a:xfrm>
            <a:off x="239798" y="5198533"/>
            <a:ext cx="2445433" cy="646331"/>
          </a:xfrm>
          <a:prstGeom prst="rect">
            <a:avLst/>
          </a:prstGeom>
          <a:noFill/>
        </p:spPr>
        <p:txBody>
          <a:bodyPr wrap="square" rtlCol="0">
            <a:spAutoFit/>
          </a:bodyPr>
          <a:lstStyle/>
          <a:p>
            <a:r>
              <a:rPr lang="en-US"/>
              <a:t>Affect adequacy calculations</a:t>
            </a:r>
          </a:p>
        </p:txBody>
      </p:sp>
      <p:sp>
        <p:nvSpPr>
          <p:cNvPr id="12" name="Slide Number Placeholder 11">
            <a:extLst>
              <a:ext uri="{FF2B5EF4-FFF2-40B4-BE49-F238E27FC236}">
                <a16:creationId xmlns:a16="http://schemas.microsoft.com/office/drawing/2014/main" id="{C712033C-CA4E-17CE-2561-73F8FAC691C8}"/>
              </a:ext>
            </a:extLst>
          </p:cNvPr>
          <p:cNvSpPr>
            <a:spLocks noGrp="1"/>
          </p:cNvSpPr>
          <p:nvPr>
            <p:ph type="sldNum" sz="quarter" idx="12"/>
          </p:nvPr>
        </p:nvSpPr>
        <p:spPr/>
        <p:txBody>
          <a:bodyPr/>
          <a:lstStyle/>
          <a:p>
            <a:fld id="{F6FDA046-7B11-48D8-B83E-4984820F80FF}" type="slidenum">
              <a:rPr lang="en-US" smtClean="0"/>
              <a:t>15</a:t>
            </a:fld>
            <a:endParaRPr lang="en-US"/>
          </a:p>
        </p:txBody>
      </p:sp>
    </p:spTree>
    <p:extLst>
      <p:ext uri="{BB962C8B-B14F-4D97-AF65-F5344CB8AC3E}">
        <p14:creationId xmlns:p14="http://schemas.microsoft.com/office/powerpoint/2010/main" val="237196512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311E-168E-977C-7709-C2F2BA0F3AF7}"/>
              </a:ext>
            </a:extLst>
          </p:cNvPr>
          <p:cNvSpPr>
            <a:spLocks noGrp="1"/>
          </p:cNvSpPr>
          <p:nvPr>
            <p:ph type="title"/>
          </p:nvPr>
        </p:nvSpPr>
        <p:spPr/>
        <p:txBody>
          <a:bodyPr/>
          <a:lstStyle/>
          <a:p>
            <a:r>
              <a:rPr lang="en-US"/>
              <a:t>Conclusion</a:t>
            </a:r>
          </a:p>
        </p:txBody>
      </p:sp>
      <p:sp>
        <p:nvSpPr>
          <p:cNvPr id="4" name="Rectangle 1">
            <a:extLst>
              <a:ext uri="{FF2B5EF4-FFF2-40B4-BE49-F238E27FC236}">
                <a16:creationId xmlns:a16="http://schemas.microsoft.com/office/drawing/2014/main" id="{79A4C033-2441-7BA4-799B-E740A35BD79D}"/>
              </a:ext>
            </a:extLst>
          </p:cNvPr>
          <p:cNvSpPr>
            <a:spLocks noGrp="1" noChangeArrowheads="1"/>
          </p:cNvSpPr>
          <p:nvPr>
            <p:ph idx="1"/>
          </p:nvPr>
        </p:nvSpPr>
        <p:spPr bwMode="auto">
          <a:xfrm>
            <a:off x="516467" y="2016136"/>
            <a:ext cx="1139685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800" b="1" i="0" u="none" strike="noStrike" cap="none" normalizeH="0" baseline="0" err="1">
                <a:ln>
                  <a:noFill/>
                </a:ln>
                <a:solidFill>
                  <a:schemeClr val="tx1"/>
                </a:solidFill>
                <a:effectLst/>
                <a:latin typeface="Arial" panose="020B0604020202020204" pitchFamily="34" charset="0"/>
              </a:rPr>
              <a:t>WaPOR</a:t>
            </a:r>
            <a:r>
              <a:rPr kumimoji="0" lang="en-US" altLang="en-US" sz="1800" b="1" i="0" u="none" strike="noStrike" cap="none" normalizeH="0" baseline="0">
                <a:ln>
                  <a:noFill/>
                </a:ln>
                <a:solidFill>
                  <a:schemeClr val="tx1"/>
                </a:solidFill>
                <a:effectLst/>
                <a:latin typeface="Arial" panose="020B0604020202020204" pitchFamily="34" charset="0"/>
              </a:rPr>
              <a:t> datasets</a:t>
            </a:r>
            <a:r>
              <a:rPr kumimoji="0" lang="en-US" altLang="en-US" sz="1800" b="0" i="0" u="none" strike="noStrike" cap="none" normalizeH="0" baseline="0">
                <a:ln>
                  <a:noFill/>
                </a:ln>
                <a:solidFill>
                  <a:schemeClr val="tx1"/>
                </a:solidFill>
                <a:effectLst/>
                <a:latin typeface="Arial" panose="020B0604020202020204" pitchFamily="34" charset="0"/>
              </a:rPr>
              <a:t> (PCP, RET, AETI) enabled </a:t>
            </a:r>
            <a:r>
              <a:rPr kumimoji="0" lang="en-US" altLang="en-US" sz="1800" b="1" i="0" u="none" strike="noStrike" cap="none" normalizeH="0" baseline="0">
                <a:ln>
                  <a:noFill/>
                </a:ln>
                <a:solidFill>
                  <a:schemeClr val="tx2">
                    <a:lumMod val="50000"/>
                    <a:lumOff val="50000"/>
                  </a:schemeClr>
                </a:solidFill>
                <a:effectLst/>
                <a:latin typeface="Arial" panose="020B0604020202020204" pitchFamily="34" charset="0"/>
              </a:rPr>
              <a:t>seasonal</a:t>
            </a:r>
            <a:r>
              <a:rPr kumimoji="0" lang="en-US" altLang="en-US" sz="1800" b="0" i="0" u="none" strike="noStrike" cap="none" normalizeH="0" baseline="0">
                <a:ln>
                  <a:noFill/>
                </a:ln>
                <a:solidFill>
                  <a:schemeClr val="tx1"/>
                </a:solidFill>
                <a:effectLst/>
                <a:latin typeface="Arial" panose="020B0604020202020204" pitchFamily="34" charset="0"/>
              </a:rPr>
              <a:t> and </a:t>
            </a:r>
            <a:r>
              <a:rPr kumimoji="0" lang="en-US" altLang="en-US" sz="1800" b="1" i="0" u="none" strike="noStrike" cap="none" normalizeH="0" baseline="0">
                <a:ln>
                  <a:noFill/>
                </a:ln>
                <a:solidFill>
                  <a:schemeClr val="tx2">
                    <a:lumMod val="50000"/>
                    <a:lumOff val="50000"/>
                  </a:schemeClr>
                </a:solidFill>
                <a:effectLst/>
                <a:latin typeface="Arial" panose="020B0604020202020204" pitchFamily="34" charset="0"/>
              </a:rPr>
              <a:t>monthly</a:t>
            </a:r>
            <a:r>
              <a:rPr kumimoji="0" lang="en-US" altLang="en-US" sz="1800" b="0" i="0" u="none" strike="noStrike" cap="none" normalizeH="0" baseline="0">
                <a:ln>
                  <a:noFill/>
                </a:ln>
                <a:solidFill>
                  <a:schemeClr val="tx1"/>
                </a:solidFill>
                <a:effectLst/>
                <a:latin typeface="Arial" panose="020B0604020202020204" pitchFamily="34" charset="0"/>
              </a:rPr>
              <a:t> analysis of citrus water consumption from 2018–2024.</a:t>
            </a:r>
          </a:p>
          <a:p>
            <a:pPr eaLnBrk="0" fontAlgn="base" hangingPunct="0">
              <a:lnSpc>
                <a:spcPct val="100000"/>
              </a:lnSpc>
              <a:spcBef>
                <a:spcPct val="0"/>
              </a:spcBef>
              <a:spcAft>
                <a:spcPct val="0"/>
              </a:spcAft>
            </a:pPr>
            <a:r>
              <a:rPr kumimoji="0" lang="en-US" altLang="en-US" sz="1800" b="1" i="0" u="none" strike="noStrike" cap="none" normalizeH="0" baseline="0" err="1">
                <a:ln>
                  <a:noFill/>
                </a:ln>
                <a:solidFill>
                  <a:schemeClr val="tx1"/>
                </a:solidFill>
                <a:effectLst/>
                <a:latin typeface="Arial" panose="020B0604020202020204" pitchFamily="34" charset="0"/>
              </a:rPr>
              <a:t>ETc</a:t>
            </a:r>
            <a:r>
              <a:rPr kumimoji="0" lang="en-US" altLang="en-US" sz="1800" b="1" i="0" u="none" strike="noStrike" cap="none" normalizeH="0" baseline="0">
                <a:ln>
                  <a:noFill/>
                </a:ln>
                <a:solidFill>
                  <a:schemeClr val="tx1"/>
                </a:solidFill>
                <a:effectLst/>
                <a:latin typeface="Arial" panose="020B0604020202020204" pitchFamily="34" charset="0"/>
              </a:rPr>
              <a:t> calculations</a:t>
            </a:r>
            <a:r>
              <a:rPr kumimoji="0" lang="en-US" altLang="en-US" sz="1800" b="0" i="0" u="none" strike="noStrike" cap="none" normalizeH="0" baseline="0">
                <a:ln>
                  <a:noFill/>
                </a:ln>
                <a:solidFill>
                  <a:schemeClr val="tx1"/>
                </a:solidFill>
                <a:effectLst/>
                <a:latin typeface="Arial" panose="020B0604020202020204" pitchFamily="34" charset="0"/>
              </a:rPr>
              <a:t> revealed how </a:t>
            </a:r>
            <a:r>
              <a:rPr kumimoji="0" lang="en-US" altLang="en-US" sz="1800" b="1" i="0" u="none" strike="noStrike" cap="none" normalizeH="0" baseline="0">
                <a:ln>
                  <a:noFill/>
                </a:ln>
                <a:solidFill>
                  <a:schemeClr val="tx2">
                    <a:lumMod val="50000"/>
                    <a:lumOff val="50000"/>
                  </a:schemeClr>
                </a:solidFill>
                <a:effectLst/>
                <a:latin typeface="Arial" panose="020B0604020202020204" pitchFamily="34" charset="0"/>
              </a:rPr>
              <a:t>tree canopy cover</a:t>
            </a: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800" b="1" i="0" u="none" strike="noStrike" cap="none" normalizeH="0" baseline="0">
                <a:ln>
                  <a:noFill/>
                </a:ln>
                <a:solidFill>
                  <a:srgbClr val="FF0000"/>
                </a:solidFill>
                <a:effectLst/>
                <a:latin typeface="Arial" panose="020B0604020202020204" pitchFamily="34" charset="0"/>
              </a:rPr>
              <a:t>tree height</a:t>
            </a:r>
            <a:r>
              <a:rPr kumimoji="0" lang="en-US" altLang="en-US" sz="1800" b="1"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and </a:t>
            </a:r>
            <a:r>
              <a:rPr kumimoji="0" lang="en-US" altLang="en-US" sz="1800" b="1" i="0" u="none" strike="noStrike" cap="none" normalizeH="0" baseline="0">
                <a:ln>
                  <a:noFill/>
                </a:ln>
                <a:solidFill>
                  <a:srgbClr val="00B050"/>
                </a:solidFill>
                <a:effectLst/>
                <a:latin typeface="Arial" panose="020B0604020202020204" pitchFamily="34" charset="0"/>
              </a:rPr>
              <a:t>ground active cover </a:t>
            </a:r>
            <a:r>
              <a:rPr kumimoji="0" lang="en-US" altLang="en-US" sz="1800" b="0" i="0" u="none" strike="noStrike" cap="none" normalizeH="0" baseline="0">
                <a:ln>
                  <a:noFill/>
                </a:ln>
                <a:solidFill>
                  <a:schemeClr val="tx1"/>
                </a:solidFill>
                <a:effectLst/>
                <a:latin typeface="Arial" panose="020B0604020202020204" pitchFamily="34" charset="0"/>
              </a:rPr>
              <a:t>can influence water requirements and irrigation performance indicators such as </a:t>
            </a:r>
            <a:r>
              <a:rPr kumimoji="0" lang="en-US" altLang="en-US" sz="1800" b="1" i="0" u="none" strike="noStrike" cap="none" normalizeH="0" baseline="0">
                <a:ln>
                  <a:noFill/>
                </a:ln>
                <a:solidFill>
                  <a:schemeClr val="tx2">
                    <a:lumMod val="50000"/>
                    <a:lumOff val="50000"/>
                  </a:schemeClr>
                </a:solidFill>
                <a:effectLst/>
                <a:latin typeface="Arial" panose="020B0604020202020204" pitchFamily="34" charset="0"/>
              </a:rPr>
              <a:t>adequacy</a:t>
            </a:r>
            <a:r>
              <a:rPr kumimoji="0" lang="en-US" altLang="en-US" sz="1800" b="0" i="0" u="none" strike="noStrike" cap="none" normalizeH="0" baseline="0">
                <a:ln>
                  <a:noFill/>
                </a:ln>
                <a:solidFill>
                  <a:schemeClr val="tx1"/>
                </a:solidFill>
                <a:effectLst/>
                <a:latin typeface="Arial" panose="020B0604020202020204" pitchFamily="34" charset="0"/>
              </a:rPr>
              <a:t>.</a:t>
            </a:r>
          </a:p>
          <a:p>
            <a:pPr eaLnBrk="0" fontAlgn="base" hangingPunct="0">
              <a:lnSpc>
                <a:spcPct val="100000"/>
              </a:lnSpc>
              <a:spcBef>
                <a:spcPct val="0"/>
              </a:spcBef>
              <a:spcAft>
                <a:spcPct val="0"/>
              </a:spcAft>
            </a:pPr>
            <a:r>
              <a:rPr kumimoji="0" lang="en-US" altLang="en-US" sz="1800" i="0" u="none" strike="noStrike" cap="none" normalizeH="0" baseline="0">
                <a:ln>
                  <a:noFill/>
                </a:ln>
                <a:solidFill>
                  <a:schemeClr val="tx1"/>
                </a:solidFill>
                <a:effectLst/>
                <a:latin typeface="Arial" panose="020B0604020202020204" pitchFamily="34" charset="0"/>
              </a:rPr>
              <a:t>Remote sensing insights needs to be complemented by </a:t>
            </a:r>
            <a:r>
              <a:rPr kumimoji="0" lang="en-US" altLang="en-US" sz="1800" b="0" i="0" u="none" strike="noStrike" cap="none" normalizeH="0" baseline="0">
                <a:ln>
                  <a:noFill/>
                </a:ln>
                <a:solidFill>
                  <a:schemeClr val="tx1"/>
                </a:solidFill>
                <a:effectLst/>
                <a:latin typeface="Arial" panose="020B0604020202020204" pitchFamily="34" charset="0"/>
              </a:rPr>
              <a:t>field-level data to explain why performance varies across farms (</a:t>
            </a:r>
            <a:r>
              <a:rPr kumimoji="0" lang="en-US" altLang="en-US" sz="1800" b="1" i="0" u="none" strike="noStrike" cap="none" normalizeH="0" baseline="0">
                <a:ln>
                  <a:noFill/>
                </a:ln>
                <a:solidFill>
                  <a:srgbClr val="FF0000"/>
                </a:solidFill>
                <a:effectLst/>
                <a:latin typeface="Arial" panose="020B0604020202020204" pitchFamily="34" charset="0"/>
              </a:rPr>
              <a:t>validation</a:t>
            </a:r>
            <a:r>
              <a:rPr kumimoji="0" lang="en-US" altLang="en-US" sz="1800" b="0" i="0" u="none" strike="noStrike" cap="none" normalizeH="0" baseline="0">
                <a:ln>
                  <a:noFill/>
                </a:ln>
                <a:solidFill>
                  <a:schemeClr val="tx1"/>
                </a:solidFill>
                <a:effectLst/>
                <a:latin typeface="Arial" panose="020B0604020202020204" pitchFamily="34" charset="0"/>
              </a:rPr>
              <a:t>).</a:t>
            </a:r>
          </a:p>
          <a:p>
            <a:pPr eaLnBrk="0" fontAlgn="base" hangingPunct="0">
              <a:lnSpc>
                <a:spcPct val="100000"/>
              </a:lnSpc>
              <a:spcBef>
                <a:spcPct val="0"/>
              </a:spcBef>
              <a:spcAft>
                <a:spcPct val="0"/>
              </a:spcAft>
            </a:pPr>
            <a:r>
              <a:rPr kumimoji="0" lang="en-US" altLang="en-US" sz="1800" b="1" i="0" u="none" strike="noStrike" cap="none" normalizeH="0" baseline="0">
                <a:ln>
                  <a:noFill/>
                </a:ln>
                <a:solidFill>
                  <a:schemeClr val="tx1"/>
                </a:solidFill>
                <a:effectLst/>
                <a:latin typeface="Arial" panose="020B0604020202020204" pitchFamily="34" charset="0"/>
              </a:rPr>
              <a:t>Farm-level questionnaires should focus on variables that remote sensing cannot capture directly</a:t>
            </a:r>
            <a:r>
              <a:rPr kumimoji="0" lang="en-US" altLang="en-US" sz="1800" b="0" i="0" u="none" strike="noStrike" cap="none" normalizeH="0" baseline="0">
                <a:ln>
                  <a:noFill/>
                </a:ln>
                <a:solidFill>
                  <a:schemeClr val="tx1"/>
                </a:solidFill>
                <a:effectLst/>
                <a:latin typeface="Arial" panose="020B0604020202020204" pitchFamily="34" charset="0"/>
              </a:rPr>
              <a:t>, such as:</a:t>
            </a:r>
          </a:p>
          <a:p>
            <a:pPr lvl="1" eaLnBrk="0" fontAlgn="base" hangingPunct="0">
              <a:lnSpc>
                <a:spcPct val="100000"/>
              </a:lnSpc>
              <a:spcBef>
                <a:spcPct val="0"/>
              </a:spcBef>
              <a:spcAft>
                <a:spcPct val="0"/>
              </a:spcAft>
            </a:pPr>
            <a:r>
              <a:rPr kumimoji="0" lang="en-US" altLang="en-US" sz="1800" b="0" i="0" u="none" strike="noStrike" cap="none" normalizeH="0" baseline="0">
                <a:ln>
                  <a:noFill/>
                </a:ln>
                <a:solidFill>
                  <a:schemeClr val="tx1"/>
                </a:solidFill>
                <a:effectLst/>
                <a:latin typeface="Arial" panose="020B0604020202020204" pitchFamily="34" charset="0"/>
              </a:rPr>
              <a:t>Irrigation schedules and methods (drip, flood, etc.)</a:t>
            </a:r>
          </a:p>
          <a:p>
            <a:pPr lvl="1" eaLnBrk="0" fontAlgn="base" hangingPunct="0">
              <a:lnSpc>
                <a:spcPct val="100000"/>
              </a:lnSpc>
              <a:spcBef>
                <a:spcPct val="0"/>
              </a:spcBef>
              <a:spcAft>
                <a:spcPct val="0"/>
              </a:spcAft>
            </a:pPr>
            <a:r>
              <a:rPr kumimoji="0" lang="en-US" altLang="en-US" sz="1800" b="0" i="0" u="none" strike="noStrike" cap="none" normalizeH="0" baseline="0">
                <a:ln>
                  <a:noFill/>
                </a:ln>
                <a:solidFill>
                  <a:schemeClr val="tx1"/>
                </a:solidFill>
                <a:effectLst/>
                <a:latin typeface="Arial" panose="020B0604020202020204" pitchFamily="34" charset="0"/>
              </a:rPr>
              <a:t>Field management practices</a:t>
            </a:r>
          </a:p>
          <a:p>
            <a:pPr lvl="1" eaLnBrk="0" fontAlgn="base" hangingPunct="0">
              <a:lnSpc>
                <a:spcPct val="100000"/>
              </a:lnSpc>
              <a:spcBef>
                <a:spcPct val="0"/>
              </a:spcBef>
              <a:spcAft>
                <a:spcPct val="0"/>
              </a:spcAft>
            </a:pPr>
            <a:r>
              <a:rPr kumimoji="0" lang="en-US" altLang="en-US" sz="1800" b="0" i="0" u="none" strike="noStrike" cap="none" normalizeH="0" baseline="0">
                <a:ln>
                  <a:noFill/>
                </a:ln>
                <a:solidFill>
                  <a:schemeClr val="tx1"/>
                </a:solidFill>
                <a:effectLst/>
                <a:latin typeface="Arial" panose="020B0604020202020204" pitchFamily="34" charset="0"/>
              </a:rPr>
              <a:t>Perceptions of water stress and adequacy</a:t>
            </a:r>
          </a:p>
          <a:p>
            <a:pPr lvl="1" eaLnBrk="0" fontAlgn="base" hangingPunct="0">
              <a:lnSpc>
                <a:spcPct val="100000"/>
              </a:lnSpc>
              <a:spcBef>
                <a:spcPct val="0"/>
              </a:spcBef>
              <a:spcAft>
                <a:spcPct val="0"/>
              </a:spcAft>
            </a:pPr>
            <a:r>
              <a:rPr kumimoji="0" lang="en-US" altLang="en-US" sz="1800" b="0" i="0" u="none" strike="noStrike" cap="none" normalizeH="0" baseline="0">
                <a:ln>
                  <a:noFill/>
                </a:ln>
                <a:solidFill>
                  <a:schemeClr val="tx1"/>
                </a:solidFill>
                <a:effectLst/>
                <a:latin typeface="Arial" panose="020B0604020202020204" pitchFamily="34" charset="0"/>
              </a:rPr>
              <a:t>Socio-economic drivers of </a:t>
            </a:r>
            <a:r>
              <a:rPr lang="en-US" altLang="en-US" sz="1800">
                <a:latin typeface="Arial" panose="020B0604020202020204" pitchFamily="34" charset="0"/>
              </a:rPr>
              <a:t>field management</a:t>
            </a:r>
            <a:r>
              <a:rPr kumimoji="0" lang="en-US" altLang="en-US" sz="1800" b="0" i="0" u="none" strike="noStrike" cap="none" normalizeH="0" baseline="0">
                <a:ln>
                  <a:noFill/>
                </a:ln>
                <a:solidFill>
                  <a:schemeClr val="tx1"/>
                </a:solidFill>
                <a:effectLst/>
                <a:latin typeface="Arial" panose="020B0604020202020204" pitchFamily="34" charset="0"/>
              </a:rPr>
              <a:t> decisions</a:t>
            </a:r>
          </a:p>
          <a:p>
            <a:pPr eaLnBrk="0" fontAlgn="base" hangingPunct="0">
              <a:lnSpc>
                <a:spcPct val="100000"/>
              </a:lnSpc>
              <a:spcBef>
                <a:spcPct val="0"/>
              </a:spcBef>
              <a:spcAft>
                <a:spcPct val="0"/>
              </a:spcAft>
            </a:pPr>
            <a:r>
              <a:rPr kumimoji="0" lang="en-US" altLang="en-US" sz="1800" b="1" i="0" u="none" strike="noStrike" cap="none" normalizeH="0" baseline="0">
                <a:ln>
                  <a:noFill/>
                </a:ln>
                <a:solidFill>
                  <a:schemeClr val="tx1"/>
                </a:solidFill>
                <a:effectLst/>
                <a:latin typeface="Arial" panose="020B0604020202020204" pitchFamily="34" charset="0"/>
              </a:rPr>
              <a:t>Integration of </a:t>
            </a:r>
            <a:r>
              <a:rPr kumimoji="0" lang="en-US" altLang="en-US" sz="1800" b="1" i="0" u="none" strike="noStrike" cap="none" normalizeH="0" baseline="0" err="1">
                <a:ln>
                  <a:noFill/>
                </a:ln>
                <a:solidFill>
                  <a:schemeClr val="tx1"/>
                </a:solidFill>
                <a:effectLst/>
                <a:latin typeface="Arial" panose="020B0604020202020204" pitchFamily="34" charset="0"/>
              </a:rPr>
              <a:t>WaPOR</a:t>
            </a:r>
            <a:r>
              <a:rPr kumimoji="0" lang="en-US" altLang="en-US" sz="1800" b="1" i="0" u="none" strike="noStrike" cap="none" normalizeH="0" baseline="0">
                <a:ln>
                  <a:noFill/>
                </a:ln>
                <a:solidFill>
                  <a:schemeClr val="tx1"/>
                </a:solidFill>
                <a:effectLst/>
                <a:latin typeface="Arial" panose="020B0604020202020204" pitchFamily="34" charset="0"/>
              </a:rPr>
              <a:t> data with survey data</a:t>
            </a:r>
            <a:r>
              <a:rPr kumimoji="0" lang="en-US" altLang="en-US" sz="1800" b="0" i="0" u="none" strike="noStrike" cap="none" normalizeH="0" baseline="0">
                <a:ln>
                  <a:noFill/>
                </a:ln>
                <a:solidFill>
                  <a:schemeClr val="tx1"/>
                </a:solidFill>
                <a:effectLst/>
                <a:latin typeface="Arial" panose="020B0604020202020204" pitchFamily="34" charset="0"/>
              </a:rPr>
              <a:t> will allow a more holistic understanding of water productivity and help design targeted interventions for NJV citrus farmers.</a:t>
            </a:r>
          </a:p>
        </p:txBody>
      </p:sp>
      <p:sp>
        <p:nvSpPr>
          <p:cNvPr id="3" name="Slide Number Placeholder 2">
            <a:extLst>
              <a:ext uri="{FF2B5EF4-FFF2-40B4-BE49-F238E27FC236}">
                <a16:creationId xmlns:a16="http://schemas.microsoft.com/office/drawing/2014/main" id="{FE481BCE-B1D6-433B-DD5F-C52519B3AAF2}"/>
              </a:ext>
            </a:extLst>
          </p:cNvPr>
          <p:cNvSpPr>
            <a:spLocks noGrp="1"/>
          </p:cNvSpPr>
          <p:nvPr>
            <p:ph type="sldNum" sz="quarter" idx="12"/>
          </p:nvPr>
        </p:nvSpPr>
        <p:spPr/>
        <p:txBody>
          <a:bodyPr/>
          <a:lstStyle/>
          <a:p>
            <a:fld id="{F6FDA046-7B11-48D8-B83E-4984820F80FF}" type="slidenum">
              <a:rPr lang="en-US" smtClean="0"/>
              <a:t>16</a:t>
            </a:fld>
            <a:endParaRPr lang="en-US"/>
          </a:p>
        </p:txBody>
      </p:sp>
    </p:spTree>
    <p:extLst>
      <p:ext uri="{BB962C8B-B14F-4D97-AF65-F5344CB8AC3E}">
        <p14:creationId xmlns:p14="http://schemas.microsoft.com/office/powerpoint/2010/main" val="311843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FD87-6525-3ABA-2617-FABB33DCA908}"/>
              </a:ext>
            </a:extLst>
          </p:cNvPr>
          <p:cNvSpPr>
            <a:spLocks noGrp="1"/>
          </p:cNvSpPr>
          <p:nvPr>
            <p:ph type="title"/>
          </p:nvPr>
        </p:nvSpPr>
        <p:spPr>
          <a:xfrm>
            <a:off x="4052425" y="843916"/>
            <a:ext cx="4089402" cy="1321585"/>
          </a:xfrm>
        </p:spPr>
        <p:txBody>
          <a:bodyPr>
            <a:normAutofit fontScale="90000"/>
          </a:bodyPr>
          <a:lstStyle/>
          <a:p>
            <a:r>
              <a:rPr lang="en-US" sz="9600"/>
              <a:t>Thanks</a:t>
            </a:r>
          </a:p>
        </p:txBody>
      </p:sp>
      <p:pic>
        <p:nvPicPr>
          <p:cNvPr id="3" name="Picture 2" descr="A qr code with black squares&#10;&#10;AI-generated content may be incorrect.">
            <a:extLst>
              <a:ext uri="{FF2B5EF4-FFF2-40B4-BE49-F238E27FC236}">
                <a16:creationId xmlns:a16="http://schemas.microsoft.com/office/drawing/2014/main" id="{4F102585-3C07-1186-780E-390F159A5537}"/>
              </a:ext>
            </a:extLst>
          </p:cNvPr>
          <p:cNvPicPr>
            <a:picLocks noChangeAspect="1"/>
          </p:cNvPicPr>
          <p:nvPr/>
        </p:nvPicPr>
        <p:blipFill>
          <a:blip r:embed="rId2"/>
          <a:stretch>
            <a:fillRect/>
          </a:stretch>
        </p:blipFill>
        <p:spPr>
          <a:xfrm>
            <a:off x="4548187" y="2474450"/>
            <a:ext cx="3095625" cy="3105150"/>
          </a:xfrm>
          <a:prstGeom prst="rect">
            <a:avLst/>
          </a:prstGeom>
        </p:spPr>
      </p:pic>
      <p:sp>
        <p:nvSpPr>
          <p:cNvPr id="4" name="Slide Number Placeholder 3">
            <a:extLst>
              <a:ext uri="{FF2B5EF4-FFF2-40B4-BE49-F238E27FC236}">
                <a16:creationId xmlns:a16="http://schemas.microsoft.com/office/drawing/2014/main" id="{7EC247E7-C4DF-6C78-344A-AD808772D997}"/>
              </a:ext>
            </a:extLst>
          </p:cNvPr>
          <p:cNvSpPr>
            <a:spLocks noGrp="1"/>
          </p:cNvSpPr>
          <p:nvPr>
            <p:ph type="sldNum" sz="quarter" idx="12"/>
          </p:nvPr>
        </p:nvSpPr>
        <p:spPr/>
        <p:txBody>
          <a:bodyPr/>
          <a:lstStyle/>
          <a:p>
            <a:fld id="{F6FDA046-7B11-48D8-B83E-4984820F80FF}" type="slidenum">
              <a:rPr lang="en-US" smtClean="0"/>
              <a:t>17</a:t>
            </a:fld>
            <a:endParaRPr lang="en-US"/>
          </a:p>
        </p:txBody>
      </p:sp>
    </p:spTree>
    <p:extLst>
      <p:ext uri="{BB962C8B-B14F-4D97-AF65-F5344CB8AC3E}">
        <p14:creationId xmlns:p14="http://schemas.microsoft.com/office/powerpoint/2010/main" val="12786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3" name="Rectangle 3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reeform: Shape 3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ight Triangle 3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EF26C-76B8-2F3D-6C71-243571F384A9}"/>
              </a:ext>
            </a:extLst>
          </p:cNvPr>
          <p:cNvSpPr>
            <a:spLocks noGrp="1"/>
          </p:cNvSpPr>
          <p:nvPr>
            <p:ph type="title"/>
          </p:nvPr>
        </p:nvSpPr>
        <p:spPr>
          <a:xfrm>
            <a:off x="1006900" y="1188637"/>
            <a:ext cx="3141430" cy="4480726"/>
          </a:xfrm>
        </p:spPr>
        <p:txBody>
          <a:bodyPr>
            <a:normAutofit/>
          </a:bodyPr>
          <a:lstStyle/>
          <a:p>
            <a:pPr algn="r"/>
            <a:r>
              <a:rPr lang="en-US" sz="6100"/>
              <a:t>Contents</a:t>
            </a:r>
          </a:p>
        </p:txBody>
      </p:sp>
      <p:cxnSp>
        <p:nvCxnSpPr>
          <p:cNvPr id="377" name="Straight Connector 37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251D23C3-ECCE-F9CE-8D6B-B4E283AB1B2D}"/>
              </a:ext>
            </a:extLst>
          </p:cNvPr>
          <p:cNvSpPr>
            <a:spLocks noGrp="1" noChangeArrowheads="1"/>
          </p:cNvSpPr>
          <p:nvPr>
            <p:ph idx="1"/>
          </p:nvPr>
        </p:nvSpPr>
        <p:spPr bwMode="auto">
          <a:xfrm>
            <a:off x="5138927" y="1338729"/>
            <a:ext cx="5771525" cy="41805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sz="2000" b="0" i="0" u="none" strike="noStrike" cap="none" normalizeH="0" baseline="0">
                <a:ln>
                  <a:noFill/>
                </a:ln>
                <a:effectLst/>
                <a:latin typeface="Arial" panose="020B0604020202020204" pitchFamily="34" charset="0"/>
              </a:rPr>
              <a:t>Study Area: Citrus Farms in NJV</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sz="2000" b="0" i="0" u="none" strike="noStrike" cap="none" normalizeH="0" baseline="0" err="1">
                <a:ln>
                  <a:noFill/>
                </a:ln>
                <a:effectLst/>
                <a:latin typeface="Arial" panose="020B0604020202020204" pitchFamily="34" charset="0"/>
              </a:rPr>
              <a:t>WaPOR</a:t>
            </a:r>
            <a:r>
              <a:rPr kumimoji="0" lang="en-US" altLang="en-US" sz="2000" b="0" i="0" u="none" strike="noStrike" cap="none" normalizeH="0" baseline="0">
                <a:ln>
                  <a:noFill/>
                </a:ln>
                <a:effectLst/>
                <a:latin typeface="Arial" panose="020B0604020202020204" pitchFamily="34" charset="0"/>
              </a:rPr>
              <a:t> Datasets Used</a:t>
            </a:r>
          </a:p>
          <a:p>
            <a:pPr lvl="1" eaLnBrk="0" fontAlgn="base" hangingPunct="0">
              <a:spcBef>
                <a:spcPct val="0"/>
              </a:spcBef>
              <a:spcAft>
                <a:spcPts val="600"/>
              </a:spcAft>
            </a:pPr>
            <a:r>
              <a:rPr kumimoji="0" lang="en-US" altLang="en-US" sz="2000" b="0" i="0" u="none" strike="noStrike" cap="none" normalizeH="0" baseline="0">
                <a:ln>
                  <a:noFill/>
                </a:ln>
                <a:effectLst/>
                <a:latin typeface="Arial" panose="020B0604020202020204" pitchFamily="34" charset="0"/>
              </a:rPr>
              <a:t>Precipitation (PCP)</a:t>
            </a:r>
          </a:p>
          <a:p>
            <a:pPr lvl="1" eaLnBrk="0" fontAlgn="base" hangingPunct="0">
              <a:spcBef>
                <a:spcPct val="0"/>
              </a:spcBef>
              <a:spcAft>
                <a:spcPts val="600"/>
              </a:spcAft>
            </a:pPr>
            <a:r>
              <a:rPr kumimoji="0" lang="en-US" altLang="en-US" sz="2000" b="0" i="0" u="none" strike="noStrike" cap="none" normalizeH="0" baseline="0">
                <a:ln>
                  <a:noFill/>
                </a:ln>
                <a:effectLst/>
                <a:latin typeface="Arial" panose="020B0604020202020204" pitchFamily="34" charset="0"/>
              </a:rPr>
              <a:t>Reference Evapotranspiration (RET)</a:t>
            </a:r>
          </a:p>
          <a:p>
            <a:pPr lvl="1" eaLnBrk="0" fontAlgn="base" hangingPunct="0">
              <a:spcBef>
                <a:spcPct val="0"/>
              </a:spcBef>
              <a:spcAft>
                <a:spcPts val="600"/>
              </a:spcAft>
            </a:pPr>
            <a:r>
              <a:rPr kumimoji="0" lang="en-US" altLang="en-US" sz="2000" b="0" i="0" u="none" strike="noStrike" cap="none" normalizeH="0" baseline="0">
                <a:ln>
                  <a:noFill/>
                </a:ln>
                <a:effectLst/>
                <a:latin typeface="Arial" panose="020B0604020202020204" pitchFamily="34" charset="0"/>
              </a:rPr>
              <a:t>Actual Evapotranspiration (AETI)</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sz="2000" b="0" i="0" u="none" strike="noStrike" cap="none" normalizeH="0" baseline="0">
                <a:ln>
                  <a:noFill/>
                </a:ln>
                <a:effectLst/>
                <a:latin typeface="Arial" panose="020B0604020202020204" pitchFamily="34" charset="0"/>
              </a:rPr>
              <a:t>Seasonal and Monthly Analysis (2018–2024)</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sz="2000" b="0" i="0" u="none" strike="noStrike" cap="none" normalizeH="0" baseline="0">
                <a:ln>
                  <a:noFill/>
                </a:ln>
                <a:effectLst/>
                <a:latin typeface="Arial" panose="020B0604020202020204" pitchFamily="34" charset="0"/>
              </a:rPr>
              <a:t>Crop Evapotranspiration (</a:t>
            </a:r>
            <a:r>
              <a:rPr kumimoji="0" lang="en-US" altLang="en-US" sz="2000" b="0" i="0" u="none" strike="noStrike" cap="none" normalizeH="0" baseline="0" err="1">
                <a:ln>
                  <a:noFill/>
                </a:ln>
                <a:effectLst/>
                <a:latin typeface="Arial" panose="020B0604020202020204" pitchFamily="34" charset="0"/>
              </a:rPr>
              <a:t>ETc</a:t>
            </a:r>
            <a:r>
              <a:rPr kumimoji="0" lang="en-US" altLang="en-US" sz="2000" b="0" i="0" u="none" strike="noStrike" cap="none" normalizeH="0" baseline="0">
                <a:ln>
                  <a:noFill/>
                </a:ln>
                <a:effectLst/>
                <a:latin typeface="Arial" panose="020B0604020202020204" pitchFamily="34" charset="0"/>
              </a:rPr>
              <a:t>) Calculations</a:t>
            </a:r>
          </a:p>
          <a:p>
            <a:pPr lvl="1" eaLnBrk="0" fontAlgn="base" hangingPunct="0">
              <a:spcBef>
                <a:spcPct val="0"/>
              </a:spcBef>
              <a:spcAft>
                <a:spcPts val="600"/>
              </a:spcAft>
            </a:pPr>
            <a:r>
              <a:rPr kumimoji="0" lang="en-US" altLang="en-US" sz="2000" b="0" i="0" u="none" strike="noStrike" cap="none" normalizeH="0" baseline="0">
                <a:ln>
                  <a:noFill/>
                </a:ln>
                <a:effectLst/>
                <a:latin typeface="Arial" panose="020B0604020202020204" pitchFamily="34" charset="0"/>
              </a:rPr>
              <a:t>FAO Kc method</a:t>
            </a:r>
          </a:p>
          <a:p>
            <a:pPr lvl="1" eaLnBrk="0" fontAlgn="base" hangingPunct="0">
              <a:spcBef>
                <a:spcPct val="0"/>
              </a:spcBef>
              <a:spcAft>
                <a:spcPts val="600"/>
              </a:spcAft>
            </a:pPr>
            <a:r>
              <a:rPr kumimoji="0" lang="en-US" altLang="en-US" sz="2000" b="0" i="0" u="none" strike="noStrike" cap="none" normalizeH="0" baseline="0">
                <a:ln>
                  <a:noFill/>
                </a:ln>
                <a:effectLst/>
                <a:latin typeface="Arial" panose="020B0604020202020204" pitchFamily="34" charset="0"/>
              </a:rPr>
              <a:t>Variations by canopy and tree height</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sz="2000" b="0" i="0" u="none" strike="noStrike" cap="none" normalizeH="0" baseline="0">
                <a:ln>
                  <a:noFill/>
                </a:ln>
                <a:effectLst/>
                <a:latin typeface="Arial" panose="020B0604020202020204" pitchFamily="34" charset="0"/>
              </a:rPr>
              <a:t>Adequacy of Water Consumption</a:t>
            </a:r>
          </a:p>
          <a:p>
            <a:pPr marL="342900" marR="0" lvl="0" indent="-342900" defTabSz="914400" rtl="0" eaLnBrk="0" fontAlgn="base" latinLnBrk="0" hangingPunct="0">
              <a:spcBef>
                <a:spcPct val="0"/>
              </a:spcBef>
              <a:spcAft>
                <a:spcPts val="600"/>
              </a:spcAft>
              <a:buClrTx/>
              <a:buSzTx/>
              <a:buFont typeface="+mj-lt"/>
              <a:buAutoNum type="arabicPeriod"/>
              <a:tabLst/>
            </a:pPr>
            <a:r>
              <a:rPr lang="en-US" altLang="en-US" sz="2000">
                <a:latin typeface="Arial" panose="020B0604020202020204" pitchFamily="34" charset="0"/>
              </a:rPr>
              <a:t>Conclusion</a:t>
            </a:r>
            <a:endParaRPr kumimoji="0" lang="en-US" altLang="en-US" sz="2000" b="0" i="0" u="none" strike="noStrike" cap="none" normalizeH="0" baseline="0">
              <a:ln>
                <a:noFill/>
              </a:ln>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DF42AE5-BBAE-E3E3-2743-A8D67B507448}"/>
              </a:ext>
            </a:extLst>
          </p:cNvPr>
          <p:cNvSpPr>
            <a:spLocks noGrp="1"/>
          </p:cNvSpPr>
          <p:nvPr>
            <p:ph type="sldNum" sz="quarter" idx="12"/>
          </p:nvPr>
        </p:nvSpPr>
        <p:spPr/>
        <p:txBody>
          <a:bodyPr/>
          <a:lstStyle/>
          <a:p>
            <a:fld id="{F6FDA046-7B11-48D8-B83E-4984820F80FF}" type="slidenum">
              <a:rPr lang="en-US" smtClean="0"/>
              <a:t>2</a:t>
            </a:fld>
            <a:endParaRPr lang="en-US"/>
          </a:p>
        </p:txBody>
      </p:sp>
    </p:spTree>
    <p:extLst>
      <p:ext uri="{BB962C8B-B14F-4D97-AF65-F5344CB8AC3E}">
        <p14:creationId xmlns:p14="http://schemas.microsoft.com/office/powerpoint/2010/main" val="350056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5E246-85E5-61A5-B63D-58B515BE48C5}"/>
              </a:ext>
            </a:extLst>
          </p:cNvPr>
          <p:cNvPicPr>
            <a:picLocks noChangeAspect="1"/>
          </p:cNvPicPr>
          <p:nvPr/>
        </p:nvPicPr>
        <p:blipFill>
          <a:blip r:embed="rId2"/>
          <a:srcRect t="1764" b="1145"/>
          <a:stretch>
            <a:fillRect/>
          </a:stretch>
        </p:blipFill>
        <p:spPr>
          <a:xfrm>
            <a:off x="2342450" y="99752"/>
            <a:ext cx="3360014" cy="6658496"/>
          </a:xfrm>
          <a:prstGeom prst="rect">
            <a:avLst/>
          </a:prstGeom>
        </p:spPr>
      </p:pic>
      <p:graphicFrame>
        <p:nvGraphicFramePr>
          <p:cNvPr id="7" name="Table 6">
            <a:extLst>
              <a:ext uri="{FF2B5EF4-FFF2-40B4-BE49-F238E27FC236}">
                <a16:creationId xmlns:a16="http://schemas.microsoft.com/office/drawing/2014/main" id="{ADE50169-88BD-676E-EBD7-EDB226251F2D}"/>
              </a:ext>
            </a:extLst>
          </p:cNvPr>
          <p:cNvGraphicFramePr>
            <a:graphicFrameLocks noGrp="1"/>
          </p:cNvGraphicFramePr>
          <p:nvPr/>
        </p:nvGraphicFramePr>
        <p:xfrm>
          <a:off x="5702464" y="2534659"/>
          <a:ext cx="5432263" cy="2954075"/>
        </p:xfrm>
        <a:graphic>
          <a:graphicData uri="http://schemas.openxmlformats.org/drawingml/2006/table">
            <a:tbl>
              <a:tblPr>
                <a:tableStyleId>{5C22544A-7EE6-4342-B048-85BDC9FD1C3A}</a:tableStyleId>
              </a:tblPr>
              <a:tblGrid>
                <a:gridCol w="2456307">
                  <a:extLst>
                    <a:ext uri="{9D8B030D-6E8A-4147-A177-3AD203B41FA5}">
                      <a16:colId xmlns:a16="http://schemas.microsoft.com/office/drawing/2014/main" val="4162327684"/>
                    </a:ext>
                  </a:extLst>
                </a:gridCol>
                <a:gridCol w="1687483">
                  <a:extLst>
                    <a:ext uri="{9D8B030D-6E8A-4147-A177-3AD203B41FA5}">
                      <a16:colId xmlns:a16="http://schemas.microsoft.com/office/drawing/2014/main" val="1382592603"/>
                    </a:ext>
                  </a:extLst>
                </a:gridCol>
                <a:gridCol w="1288473">
                  <a:extLst>
                    <a:ext uri="{9D8B030D-6E8A-4147-A177-3AD203B41FA5}">
                      <a16:colId xmlns:a16="http://schemas.microsoft.com/office/drawing/2014/main" val="450201638"/>
                    </a:ext>
                  </a:extLst>
                </a:gridCol>
              </a:tblGrid>
              <a:tr h="374795">
                <a:tc>
                  <a:txBody>
                    <a:bodyPr/>
                    <a:lstStyle/>
                    <a:p>
                      <a:pPr algn="ctr" fontAlgn="ctr">
                        <a:buNone/>
                      </a:pPr>
                      <a:endParaRPr lang="en-US" sz="1600" b="1" i="0" u="none" strike="noStrike">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1" u="none" strike="noStrike">
                          <a:effectLst/>
                        </a:rPr>
                        <a:t>Area (1000 du)</a:t>
                      </a:r>
                      <a:endParaRPr lang="en-US" sz="1600" b="1"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1" u="none" strike="noStrike">
                          <a:effectLst/>
                        </a:rPr>
                        <a:t>% of NJV</a:t>
                      </a:r>
                      <a:endParaRPr lang="en-US" sz="1600" b="1"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520644"/>
                  </a:ext>
                </a:extLst>
              </a:tr>
              <a:tr h="349135">
                <a:tc>
                  <a:txBody>
                    <a:bodyPr/>
                    <a:lstStyle/>
                    <a:p>
                      <a:pPr marL="0" indent="115888" algn="l" fontAlgn="ctr">
                        <a:buNone/>
                      </a:pPr>
                      <a:r>
                        <a:rPr lang="en-US" sz="1600" b="1" u="none" strike="noStrike">
                          <a:effectLst/>
                        </a:rPr>
                        <a:t>Citrus</a:t>
                      </a:r>
                      <a:endParaRPr lang="en-US" sz="1600" b="1" i="0" u="none" strike="noStrike">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58.9</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32.4</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807619"/>
                  </a:ext>
                </a:extLst>
              </a:tr>
              <a:tr h="349134">
                <a:tc>
                  <a:txBody>
                    <a:bodyPr/>
                    <a:lstStyle/>
                    <a:p>
                      <a:pPr marL="0" indent="115888" algn="l" fontAlgn="ctr">
                        <a:buNone/>
                      </a:pPr>
                      <a:r>
                        <a:rPr lang="en-US" sz="1600" b="1" u="none" strike="noStrike" kern="1200">
                          <a:solidFill>
                            <a:schemeClr val="dk1"/>
                          </a:solidFill>
                          <a:effectLst/>
                          <a:latin typeface="+mn-lt"/>
                          <a:ea typeface="+mn-ea"/>
                          <a:cs typeface="+mn-cs"/>
                        </a:rPr>
                        <a:t>Fruit Trees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9.4</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5.2</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170997"/>
                  </a:ext>
                </a:extLst>
              </a:tr>
              <a:tr h="340822">
                <a:tc>
                  <a:txBody>
                    <a:bodyPr/>
                    <a:lstStyle/>
                    <a:p>
                      <a:pPr marL="0" indent="115888" algn="l" fontAlgn="ctr">
                        <a:buNone/>
                      </a:pPr>
                      <a:r>
                        <a:rPr lang="en-US" sz="1600" b="1" u="none" strike="noStrike" kern="1200">
                          <a:solidFill>
                            <a:schemeClr val="dk1"/>
                          </a:solidFill>
                          <a:effectLst/>
                          <a:latin typeface="+mn-lt"/>
                          <a:ea typeface="+mn-ea"/>
                          <a:cs typeface="+mn-cs"/>
                        </a:rPr>
                        <a:t>Vegetables-Open Fields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7.3</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4.0</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970107"/>
                  </a:ext>
                </a:extLst>
              </a:tr>
              <a:tr h="340822">
                <a:tc>
                  <a:txBody>
                    <a:bodyPr/>
                    <a:lstStyle/>
                    <a:p>
                      <a:pPr marL="0" indent="115888" algn="l" fontAlgn="ctr">
                        <a:buNone/>
                      </a:pPr>
                      <a:r>
                        <a:rPr lang="en-US" sz="1600" b="1" u="none" strike="noStrike" kern="1200">
                          <a:solidFill>
                            <a:schemeClr val="dk1"/>
                          </a:solidFill>
                          <a:effectLst/>
                          <a:latin typeface="+mn-lt"/>
                          <a:ea typeface="+mn-ea"/>
                          <a:cs typeface="+mn-cs"/>
                        </a:rPr>
                        <a:t>Field Crops, Fodder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40.8</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22.4</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802976"/>
                  </a:ext>
                </a:extLst>
              </a:tr>
              <a:tr h="368275">
                <a:tc>
                  <a:txBody>
                    <a:bodyPr/>
                    <a:lstStyle/>
                    <a:p>
                      <a:pPr marL="0" indent="115888" algn="l" fontAlgn="ctr">
                        <a:buNone/>
                      </a:pPr>
                      <a:r>
                        <a:rPr lang="en-US" sz="1600" b="1" u="none" strike="noStrike" kern="1200">
                          <a:solidFill>
                            <a:schemeClr val="dk1"/>
                          </a:solidFill>
                          <a:effectLst/>
                          <a:latin typeface="+mn-lt"/>
                          <a:ea typeface="+mn-ea"/>
                          <a:cs typeface="+mn-cs"/>
                        </a:rPr>
                        <a:t>Bare rocks, disturbed lands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5.1</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2.8</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28149"/>
                  </a:ext>
                </a:extLst>
              </a:tr>
              <a:tr h="346619">
                <a:tc>
                  <a:txBody>
                    <a:bodyPr/>
                    <a:lstStyle/>
                    <a:p>
                      <a:pPr marL="0" indent="115888" algn="l" fontAlgn="ctr">
                        <a:buNone/>
                      </a:pPr>
                      <a:r>
                        <a:rPr lang="en-US" sz="1600" b="1" u="none" strike="noStrike" kern="1200">
                          <a:solidFill>
                            <a:schemeClr val="dk1"/>
                          </a:solidFill>
                          <a:effectLst/>
                          <a:latin typeface="+mn-lt"/>
                          <a:ea typeface="+mn-ea"/>
                          <a:cs typeface="+mn-cs"/>
                        </a:rPr>
                        <a:t>Water bodies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0.7</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0.4</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0677977"/>
                  </a:ext>
                </a:extLst>
              </a:tr>
              <a:tr h="357448">
                <a:tc>
                  <a:txBody>
                    <a:bodyPr/>
                    <a:lstStyle/>
                    <a:p>
                      <a:pPr marL="0" indent="115888" algn="l" fontAlgn="ctr">
                        <a:lnSpc>
                          <a:spcPct val="100000"/>
                        </a:lnSpc>
                        <a:buNone/>
                      </a:pPr>
                      <a:r>
                        <a:rPr lang="en-US" sz="1600" b="1" u="none" strike="noStrike" kern="1200">
                          <a:solidFill>
                            <a:schemeClr val="dk1"/>
                          </a:solidFill>
                          <a:effectLst/>
                          <a:latin typeface="+mn-lt"/>
                          <a:ea typeface="+mn-ea"/>
                          <a:cs typeface="+mn-cs"/>
                        </a:rPr>
                        <a:t>Open rangelands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0" u="none" strike="noStrike">
                          <a:effectLst/>
                        </a:rPr>
                        <a:t>59.9</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US" sz="1600" b="0" u="none" strike="noStrike">
                          <a:effectLst/>
                        </a:rPr>
                        <a:t>32.9</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6130593"/>
                  </a:ext>
                </a:extLst>
              </a:tr>
            </a:tbl>
          </a:graphicData>
        </a:graphic>
      </p:graphicFrame>
      <p:pic>
        <p:nvPicPr>
          <p:cNvPr id="9" name="Picture 8">
            <a:extLst>
              <a:ext uri="{FF2B5EF4-FFF2-40B4-BE49-F238E27FC236}">
                <a16:creationId xmlns:a16="http://schemas.microsoft.com/office/drawing/2014/main" id="{BFA9CF13-0723-E60F-E00B-BC42458F6095}"/>
              </a:ext>
            </a:extLst>
          </p:cNvPr>
          <p:cNvPicPr>
            <a:picLocks noChangeAspect="1"/>
          </p:cNvPicPr>
          <p:nvPr/>
        </p:nvPicPr>
        <p:blipFill>
          <a:blip r:embed="rId3"/>
          <a:stretch>
            <a:fillRect/>
          </a:stretch>
        </p:blipFill>
        <p:spPr>
          <a:xfrm>
            <a:off x="5702464" y="595449"/>
            <a:ext cx="2212456" cy="1636611"/>
          </a:xfrm>
          <a:prstGeom prst="rect">
            <a:avLst/>
          </a:prstGeom>
        </p:spPr>
      </p:pic>
      <p:sp>
        <p:nvSpPr>
          <p:cNvPr id="2" name="Title 1">
            <a:extLst>
              <a:ext uri="{FF2B5EF4-FFF2-40B4-BE49-F238E27FC236}">
                <a16:creationId xmlns:a16="http://schemas.microsoft.com/office/drawing/2014/main" id="{7E8E0F6E-5A93-484A-BB21-89CD5BD34E3A}"/>
              </a:ext>
            </a:extLst>
          </p:cNvPr>
          <p:cNvSpPr txBox="1">
            <a:spLocks/>
          </p:cNvSpPr>
          <p:nvPr/>
        </p:nvSpPr>
        <p:spPr>
          <a:xfrm>
            <a:off x="338667" y="483658"/>
            <a:ext cx="10515600" cy="523875"/>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Introduction</a:t>
            </a:r>
            <a:endParaRPr lang="en-US" dirty="0"/>
          </a:p>
        </p:txBody>
      </p:sp>
    </p:spTree>
    <p:extLst>
      <p:ext uri="{BB962C8B-B14F-4D97-AF65-F5344CB8AC3E}">
        <p14:creationId xmlns:p14="http://schemas.microsoft.com/office/powerpoint/2010/main" val="103589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033" y="127221"/>
            <a:ext cx="4641640" cy="656380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257" y="127221"/>
            <a:ext cx="4641640" cy="6563802"/>
          </a:xfrm>
          <a:prstGeom prst="rect">
            <a:avLst/>
          </a:prstGeom>
        </p:spPr>
      </p:pic>
    </p:spTree>
    <p:extLst>
      <p:ext uri="{BB962C8B-B14F-4D97-AF65-F5344CB8AC3E}">
        <p14:creationId xmlns:p14="http://schemas.microsoft.com/office/powerpoint/2010/main" val="95100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D8F0-A90B-785D-ECD4-8CA4932AF426}"/>
              </a:ext>
            </a:extLst>
          </p:cNvPr>
          <p:cNvSpPr>
            <a:spLocks noGrp="1"/>
          </p:cNvSpPr>
          <p:nvPr>
            <p:ph type="title"/>
          </p:nvPr>
        </p:nvSpPr>
        <p:spPr>
          <a:xfrm>
            <a:off x="838200" y="365125"/>
            <a:ext cx="10515600" cy="523875"/>
          </a:xfrm>
        </p:spPr>
        <p:txBody>
          <a:bodyPr>
            <a:normAutofit fontScale="90000"/>
          </a:bodyPr>
          <a:lstStyle/>
          <a:p>
            <a:r>
              <a:rPr lang="en-US" dirty="0"/>
              <a:t>Introduction</a:t>
            </a:r>
          </a:p>
        </p:txBody>
      </p:sp>
      <p:graphicFrame>
        <p:nvGraphicFramePr>
          <p:cNvPr id="21" name="Rectangle 2">
            <a:extLst>
              <a:ext uri="{FF2B5EF4-FFF2-40B4-BE49-F238E27FC236}">
                <a16:creationId xmlns:a16="http://schemas.microsoft.com/office/drawing/2014/main" id="{5F072D81-F005-65D3-BFD4-41F728427A31}"/>
              </a:ext>
            </a:extLst>
          </p:cNvPr>
          <p:cNvGraphicFramePr>
            <a:graphicFrameLocks noGrp="1"/>
          </p:cNvGraphicFramePr>
          <p:nvPr>
            <p:ph idx="1"/>
            <p:extLst>
              <p:ext uri="{D42A27DB-BD31-4B8C-83A1-F6EECF244321}">
                <p14:modId xmlns:p14="http://schemas.microsoft.com/office/powerpoint/2010/main" val="4033513018"/>
              </p:ext>
            </p:extLst>
          </p:nvPr>
        </p:nvGraphicFramePr>
        <p:xfrm>
          <a:off x="389467" y="1132610"/>
          <a:ext cx="11558694" cy="5098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1994A865-1E97-A010-F5C4-BC8CE58D6FD5}"/>
              </a:ext>
            </a:extLst>
          </p:cNvPr>
          <p:cNvPicPr>
            <a:picLocks noChangeAspect="1"/>
          </p:cNvPicPr>
          <p:nvPr/>
        </p:nvPicPr>
        <p:blipFill>
          <a:blip r:embed="rId8"/>
          <a:stretch>
            <a:fillRect/>
          </a:stretch>
        </p:blipFill>
        <p:spPr>
          <a:xfrm>
            <a:off x="389468" y="4809421"/>
            <a:ext cx="1374262" cy="1396310"/>
          </a:xfrm>
          <a:prstGeom prst="rect">
            <a:avLst/>
          </a:prstGeom>
        </p:spPr>
      </p:pic>
      <p:pic>
        <p:nvPicPr>
          <p:cNvPr id="14" name="Picture 13">
            <a:extLst>
              <a:ext uri="{FF2B5EF4-FFF2-40B4-BE49-F238E27FC236}">
                <a16:creationId xmlns:a16="http://schemas.microsoft.com/office/drawing/2014/main" id="{06A700AA-4AFB-C41F-3674-C765728C0F82}"/>
              </a:ext>
            </a:extLst>
          </p:cNvPr>
          <p:cNvPicPr>
            <a:picLocks noChangeAspect="1"/>
          </p:cNvPicPr>
          <p:nvPr/>
        </p:nvPicPr>
        <p:blipFill>
          <a:blip r:embed="rId9"/>
          <a:stretch>
            <a:fillRect/>
          </a:stretch>
        </p:blipFill>
        <p:spPr>
          <a:xfrm>
            <a:off x="389466" y="2933929"/>
            <a:ext cx="1708530" cy="1496290"/>
          </a:xfrm>
          <a:prstGeom prst="rect">
            <a:avLst/>
          </a:prstGeom>
        </p:spPr>
      </p:pic>
      <p:pic>
        <p:nvPicPr>
          <p:cNvPr id="55" name="Picture 54" descr="A qr code with black squares&#10;&#10;AI-generated content may be incorrect.">
            <a:extLst>
              <a:ext uri="{FF2B5EF4-FFF2-40B4-BE49-F238E27FC236}">
                <a16:creationId xmlns:a16="http://schemas.microsoft.com/office/drawing/2014/main" id="{8CBFF53B-01E8-16E6-4163-9EA677A27FC7}"/>
              </a:ext>
            </a:extLst>
          </p:cNvPr>
          <p:cNvPicPr>
            <a:picLocks noChangeAspect="1"/>
          </p:cNvPicPr>
          <p:nvPr/>
        </p:nvPicPr>
        <p:blipFill>
          <a:blip r:embed="rId10"/>
          <a:stretch>
            <a:fillRect/>
          </a:stretch>
        </p:blipFill>
        <p:spPr>
          <a:xfrm>
            <a:off x="10354820" y="4822976"/>
            <a:ext cx="1566292" cy="1557888"/>
          </a:xfrm>
          <a:prstGeom prst="rect">
            <a:avLst/>
          </a:prstGeom>
        </p:spPr>
      </p:pic>
      <p:sp>
        <p:nvSpPr>
          <p:cNvPr id="56" name="TextBox 55">
            <a:extLst>
              <a:ext uri="{FF2B5EF4-FFF2-40B4-BE49-F238E27FC236}">
                <a16:creationId xmlns:a16="http://schemas.microsoft.com/office/drawing/2014/main" id="{E29FE6AF-5FC5-9C75-3068-6B0EAEC90EFA}"/>
              </a:ext>
            </a:extLst>
          </p:cNvPr>
          <p:cNvSpPr txBox="1"/>
          <p:nvPr/>
        </p:nvSpPr>
        <p:spPr>
          <a:xfrm>
            <a:off x="10507307" y="4339405"/>
            <a:ext cx="1259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err="1">
                <a:solidFill>
                  <a:schemeClr val="accent6">
                    <a:lumMod val="76000"/>
                  </a:schemeClr>
                </a:solidFill>
              </a:rPr>
              <a:t>WaPOR</a:t>
            </a:r>
            <a:endParaRPr lang="en-US" sz="2400" b="1">
              <a:solidFill>
                <a:schemeClr val="accent6">
                  <a:lumMod val="76000"/>
                </a:schemeClr>
              </a:solidFill>
            </a:endParaRPr>
          </a:p>
        </p:txBody>
      </p:sp>
      <p:sp>
        <p:nvSpPr>
          <p:cNvPr id="57" name="Slide Number Placeholder 56">
            <a:extLst>
              <a:ext uri="{FF2B5EF4-FFF2-40B4-BE49-F238E27FC236}">
                <a16:creationId xmlns:a16="http://schemas.microsoft.com/office/drawing/2014/main" id="{A6F233CA-CE92-5BEF-58AB-402EE6B2B4D0}"/>
              </a:ext>
            </a:extLst>
          </p:cNvPr>
          <p:cNvSpPr>
            <a:spLocks noGrp="1"/>
          </p:cNvSpPr>
          <p:nvPr>
            <p:ph type="sldNum" sz="quarter" idx="12"/>
          </p:nvPr>
        </p:nvSpPr>
        <p:spPr/>
        <p:txBody>
          <a:bodyPr/>
          <a:lstStyle/>
          <a:p>
            <a:fld id="{F6FDA046-7B11-48D8-B83E-4984820F80FF}" type="slidenum">
              <a:rPr lang="en-US" smtClean="0"/>
              <a:t>5</a:t>
            </a:fld>
            <a:endParaRPr lang="en-US"/>
          </a:p>
        </p:txBody>
      </p:sp>
    </p:spTree>
    <p:extLst>
      <p:ext uri="{BB962C8B-B14F-4D97-AF65-F5344CB8AC3E}">
        <p14:creationId xmlns:p14="http://schemas.microsoft.com/office/powerpoint/2010/main" val="315549554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E5FE8-E96B-2123-AF90-33B57E14A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F7170-DD16-431E-C402-BB65F9DE8883}"/>
              </a:ext>
            </a:extLst>
          </p:cNvPr>
          <p:cNvSpPr>
            <a:spLocks noGrp="1"/>
          </p:cNvSpPr>
          <p:nvPr>
            <p:ph type="title"/>
          </p:nvPr>
        </p:nvSpPr>
        <p:spPr/>
        <p:txBody>
          <a:bodyPr/>
          <a:lstStyle/>
          <a:p>
            <a:endParaRPr lang="en-US"/>
          </a:p>
        </p:txBody>
      </p:sp>
      <p:pic>
        <p:nvPicPr>
          <p:cNvPr id="7" name="Picture 6" descr="A chart of different colors&#10;&#10;AI-generated content may be incorrect.">
            <a:extLst>
              <a:ext uri="{FF2B5EF4-FFF2-40B4-BE49-F238E27FC236}">
                <a16:creationId xmlns:a16="http://schemas.microsoft.com/office/drawing/2014/main" id="{A06F1D3F-F17A-6A2C-4477-F4A569471F2D}"/>
              </a:ext>
            </a:extLst>
          </p:cNvPr>
          <p:cNvPicPr>
            <a:picLocks noChangeAspect="1"/>
          </p:cNvPicPr>
          <p:nvPr/>
        </p:nvPicPr>
        <p:blipFill>
          <a:blip r:embed="rId2">
            <a:extLst>
              <a:ext uri="{28A0092B-C50C-407E-A947-70E740481C1C}">
                <a14:useLocalDpi xmlns:a14="http://schemas.microsoft.com/office/drawing/2010/main" val="0"/>
              </a:ext>
            </a:extLst>
          </a:blip>
          <a:srcRect l="1751" t="4242" r="168" b="8485"/>
          <a:stretch>
            <a:fillRect/>
          </a:stretch>
        </p:blipFill>
        <p:spPr>
          <a:xfrm>
            <a:off x="390380" y="20782"/>
            <a:ext cx="11490904" cy="6816438"/>
          </a:xfrm>
          <a:prstGeom prst="rect">
            <a:avLst/>
          </a:prstGeom>
        </p:spPr>
      </p:pic>
      <p:sp>
        <p:nvSpPr>
          <p:cNvPr id="3" name="Slide Number Placeholder 2">
            <a:extLst>
              <a:ext uri="{FF2B5EF4-FFF2-40B4-BE49-F238E27FC236}">
                <a16:creationId xmlns:a16="http://schemas.microsoft.com/office/drawing/2014/main" id="{9261329C-B769-8AFA-3B2C-AB656B8A6D51}"/>
              </a:ext>
            </a:extLst>
          </p:cNvPr>
          <p:cNvSpPr>
            <a:spLocks noGrp="1"/>
          </p:cNvSpPr>
          <p:nvPr>
            <p:ph type="sldNum" sz="quarter" idx="12"/>
          </p:nvPr>
        </p:nvSpPr>
        <p:spPr/>
        <p:txBody>
          <a:bodyPr/>
          <a:lstStyle/>
          <a:p>
            <a:fld id="{F6FDA046-7B11-48D8-B83E-4984820F80FF}" type="slidenum">
              <a:rPr lang="en-US" smtClean="0"/>
              <a:t>6</a:t>
            </a:fld>
            <a:endParaRPr lang="en-US"/>
          </a:p>
        </p:txBody>
      </p:sp>
    </p:spTree>
    <p:extLst>
      <p:ext uri="{BB962C8B-B14F-4D97-AF65-F5344CB8AC3E}">
        <p14:creationId xmlns:p14="http://schemas.microsoft.com/office/powerpoint/2010/main" val="321986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BFBC-D01A-B5F0-C173-699C468EF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1B66E-5D8E-ADC7-CB78-DFA4C09B9E6F}"/>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06A286FD-9657-E3C2-2C1E-0B0AB96CDAF3}"/>
              </a:ext>
            </a:extLst>
          </p:cNvPr>
          <p:cNvPicPr>
            <a:picLocks noChangeAspect="1"/>
          </p:cNvPicPr>
          <p:nvPr/>
        </p:nvPicPr>
        <p:blipFill>
          <a:blip r:embed="rId2">
            <a:extLst>
              <a:ext uri="{28A0092B-C50C-407E-A947-70E740481C1C}">
                <a14:useLocalDpi xmlns:a14="http://schemas.microsoft.com/office/drawing/2010/main" val="0"/>
              </a:ext>
            </a:extLst>
          </a:blip>
          <a:srcRect t="5510" b="5510"/>
          <a:stretch/>
        </p:blipFill>
        <p:spPr>
          <a:xfrm>
            <a:off x="178705" y="20782"/>
            <a:ext cx="11490904" cy="6816438"/>
          </a:xfrm>
          <a:prstGeom prst="rect">
            <a:avLst/>
          </a:prstGeom>
        </p:spPr>
      </p:pic>
      <p:sp>
        <p:nvSpPr>
          <p:cNvPr id="3" name="Slide Number Placeholder 2">
            <a:extLst>
              <a:ext uri="{FF2B5EF4-FFF2-40B4-BE49-F238E27FC236}">
                <a16:creationId xmlns:a16="http://schemas.microsoft.com/office/drawing/2014/main" id="{2C53B1FC-E179-86D3-04EA-BF2E37990B5B}"/>
              </a:ext>
            </a:extLst>
          </p:cNvPr>
          <p:cNvSpPr>
            <a:spLocks noGrp="1"/>
          </p:cNvSpPr>
          <p:nvPr>
            <p:ph type="sldNum" sz="quarter" idx="12"/>
          </p:nvPr>
        </p:nvSpPr>
        <p:spPr/>
        <p:txBody>
          <a:bodyPr/>
          <a:lstStyle/>
          <a:p>
            <a:fld id="{F6FDA046-7B11-48D8-B83E-4984820F80FF}" type="slidenum">
              <a:rPr lang="en-US" smtClean="0"/>
              <a:t>7</a:t>
            </a:fld>
            <a:endParaRPr lang="en-US"/>
          </a:p>
        </p:txBody>
      </p:sp>
    </p:spTree>
    <p:extLst>
      <p:ext uri="{BB962C8B-B14F-4D97-AF65-F5344CB8AC3E}">
        <p14:creationId xmlns:p14="http://schemas.microsoft.com/office/powerpoint/2010/main" val="404350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80488-3461-1189-3965-79E172499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ABE98-B9FB-8EB0-6011-A0C90326D292}"/>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3841D02-E036-0800-EB01-FC6868D6F08E}"/>
              </a:ext>
            </a:extLst>
          </p:cNvPr>
          <p:cNvPicPr>
            <a:picLocks noChangeAspect="1"/>
          </p:cNvPicPr>
          <p:nvPr/>
        </p:nvPicPr>
        <p:blipFill>
          <a:blip r:embed="rId2">
            <a:extLst>
              <a:ext uri="{28A0092B-C50C-407E-A947-70E740481C1C}">
                <a14:useLocalDpi xmlns:a14="http://schemas.microsoft.com/office/drawing/2010/main" val="0"/>
              </a:ext>
            </a:extLst>
          </a:blip>
          <a:srcRect t="5510" b="5510"/>
          <a:stretch/>
        </p:blipFill>
        <p:spPr>
          <a:xfrm>
            <a:off x="178705" y="20782"/>
            <a:ext cx="11490904" cy="6816438"/>
          </a:xfrm>
          <a:prstGeom prst="rect">
            <a:avLst/>
          </a:prstGeom>
        </p:spPr>
      </p:pic>
      <p:sp>
        <p:nvSpPr>
          <p:cNvPr id="3" name="Slide Number Placeholder 2">
            <a:extLst>
              <a:ext uri="{FF2B5EF4-FFF2-40B4-BE49-F238E27FC236}">
                <a16:creationId xmlns:a16="http://schemas.microsoft.com/office/drawing/2014/main" id="{C7D79345-3544-4248-BA41-7D4969356E9A}"/>
              </a:ext>
            </a:extLst>
          </p:cNvPr>
          <p:cNvSpPr>
            <a:spLocks noGrp="1"/>
          </p:cNvSpPr>
          <p:nvPr>
            <p:ph type="sldNum" sz="quarter" idx="12"/>
          </p:nvPr>
        </p:nvSpPr>
        <p:spPr/>
        <p:txBody>
          <a:bodyPr/>
          <a:lstStyle/>
          <a:p>
            <a:fld id="{F6FDA046-7B11-48D8-B83E-4984820F80FF}" type="slidenum">
              <a:rPr lang="en-US" smtClean="0"/>
              <a:t>8</a:t>
            </a:fld>
            <a:endParaRPr lang="en-US"/>
          </a:p>
        </p:txBody>
      </p:sp>
    </p:spTree>
    <p:extLst>
      <p:ext uri="{BB962C8B-B14F-4D97-AF65-F5344CB8AC3E}">
        <p14:creationId xmlns:p14="http://schemas.microsoft.com/office/powerpoint/2010/main" val="33106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1173-0134-AE46-91FD-CE6631C73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4515D-D206-8743-D824-CC8BE0AE30EB}"/>
              </a:ext>
            </a:extLst>
          </p:cNvPr>
          <p:cNvSpPr>
            <a:spLocks noGrp="1"/>
          </p:cNvSpPr>
          <p:nvPr>
            <p:ph type="title"/>
          </p:nvPr>
        </p:nvSpPr>
        <p:spPr>
          <a:xfrm>
            <a:off x="838200" y="365126"/>
            <a:ext cx="10515600" cy="760942"/>
          </a:xfrm>
        </p:spPr>
        <p:txBody>
          <a:bodyPr/>
          <a:lstStyle/>
          <a:p>
            <a:r>
              <a:rPr lang="en-US"/>
              <a:t>Monthly mean</a:t>
            </a:r>
          </a:p>
        </p:txBody>
      </p:sp>
      <p:pic>
        <p:nvPicPr>
          <p:cNvPr id="12" name="Content Placeholder 11" descr="A chart of different colored dots&#10;&#10;AI-generated content may be incorrect.">
            <a:extLst>
              <a:ext uri="{FF2B5EF4-FFF2-40B4-BE49-F238E27FC236}">
                <a16:creationId xmlns:a16="http://schemas.microsoft.com/office/drawing/2014/main" id="{6C931557-204B-C819-0338-43A390ACEF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399" t="13923" b="20169"/>
          <a:stretch>
            <a:fillRect/>
          </a:stretch>
        </p:blipFill>
        <p:spPr>
          <a:xfrm>
            <a:off x="23871" y="1984666"/>
            <a:ext cx="12186830" cy="4114800"/>
          </a:xfrm>
        </p:spPr>
      </p:pic>
      <p:sp>
        <p:nvSpPr>
          <p:cNvPr id="3" name="TextBox 2">
            <a:extLst>
              <a:ext uri="{FF2B5EF4-FFF2-40B4-BE49-F238E27FC236}">
                <a16:creationId xmlns:a16="http://schemas.microsoft.com/office/drawing/2014/main" id="{C1819ABA-2511-7B36-1952-24614954ADFA}"/>
              </a:ext>
            </a:extLst>
          </p:cNvPr>
          <p:cNvSpPr txBox="1"/>
          <p:nvPr/>
        </p:nvSpPr>
        <p:spPr>
          <a:xfrm>
            <a:off x="5046133" y="6099466"/>
            <a:ext cx="2099733" cy="369332"/>
          </a:xfrm>
          <a:prstGeom prst="rect">
            <a:avLst/>
          </a:prstGeom>
          <a:noFill/>
        </p:spPr>
        <p:txBody>
          <a:bodyPr wrap="square" rtlCol="0">
            <a:spAutoFit/>
          </a:bodyPr>
          <a:lstStyle/>
          <a:p>
            <a:r>
              <a:rPr lang="en-US">
                <a:solidFill>
                  <a:srgbClr val="FF0000"/>
                </a:solidFill>
              </a:rPr>
              <a:t>Monthly variations</a:t>
            </a:r>
          </a:p>
        </p:txBody>
      </p:sp>
      <p:sp>
        <p:nvSpPr>
          <p:cNvPr id="4" name="TextBox 3">
            <a:extLst>
              <a:ext uri="{FF2B5EF4-FFF2-40B4-BE49-F238E27FC236}">
                <a16:creationId xmlns:a16="http://schemas.microsoft.com/office/drawing/2014/main" id="{EE3A24AD-5961-497F-0D1B-FBD82AE3EFCE}"/>
              </a:ext>
            </a:extLst>
          </p:cNvPr>
          <p:cNvSpPr txBox="1"/>
          <p:nvPr/>
        </p:nvSpPr>
        <p:spPr>
          <a:xfrm>
            <a:off x="4419600" y="1710267"/>
            <a:ext cx="2463800" cy="369332"/>
          </a:xfrm>
          <a:prstGeom prst="rect">
            <a:avLst/>
          </a:prstGeom>
          <a:noFill/>
        </p:spPr>
        <p:txBody>
          <a:bodyPr wrap="square" rtlCol="0">
            <a:spAutoFit/>
          </a:bodyPr>
          <a:lstStyle/>
          <a:p>
            <a:r>
              <a:rPr lang="en-US">
                <a:solidFill>
                  <a:srgbClr val="FF0000"/>
                </a:solidFill>
              </a:rPr>
              <a:t>Nov-2018 to Oct-2024</a:t>
            </a:r>
          </a:p>
        </p:txBody>
      </p:sp>
      <p:sp>
        <p:nvSpPr>
          <p:cNvPr id="5" name="Slide Number Placeholder 4">
            <a:extLst>
              <a:ext uri="{FF2B5EF4-FFF2-40B4-BE49-F238E27FC236}">
                <a16:creationId xmlns:a16="http://schemas.microsoft.com/office/drawing/2014/main" id="{53547152-C85D-59A2-0955-55ACA3F71071}"/>
              </a:ext>
            </a:extLst>
          </p:cNvPr>
          <p:cNvSpPr>
            <a:spLocks noGrp="1"/>
          </p:cNvSpPr>
          <p:nvPr>
            <p:ph type="sldNum" sz="quarter" idx="12"/>
          </p:nvPr>
        </p:nvSpPr>
        <p:spPr/>
        <p:txBody>
          <a:bodyPr/>
          <a:lstStyle/>
          <a:p>
            <a:fld id="{F6FDA046-7B11-48D8-B83E-4984820F80FF}" type="slidenum">
              <a:rPr lang="en-US" smtClean="0"/>
              <a:t>9</a:t>
            </a:fld>
            <a:endParaRPr lang="en-US"/>
          </a:p>
        </p:txBody>
      </p:sp>
    </p:spTree>
    <p:extLst>
      <p:ext uri="{BB962C8B-B14F-4D97-AF65-F5344CB8AC3E}">
        <p14:creationId xmlns:p14="http://schemas.microsoft.com/office/powerpoint/2010/main" val="911667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E1BD0A26C9D4D8478EC2B5A5AAD64" ma:contentTypeVersion="15" ma:contentTypeDescription="Create a new document." ma:contentTypeScope="" ma:versionID="80830dd61f08a6cc8ef1d58a02201b5b">
  <xsd:schema xmlns:xsd="http://www.w3.org/2001/XMLSchema" xmlns:xs="http://www.w3.org/2001/XMLSchema" xmlns:p="http://schemas.microsoft.com/office/2006/metadata/properties" xmlns:ns2="1bfaa9b2-5f91-4c8a-97c8-8009154d6aac" xmlns:ns3="bd4b16be-0c5f-46b8-987a-df333f7be060" targetNamespace="http://schemas.microsoft.com/office/2006/metadata/properties" ma:root="true" ma:fieldsID="6dbcf73a720dc42f69ccb8396b8b440f" ns2:_="" ns3:_="">
    <xsd:import namespace="1bfaa9b2-5f91-4c8a-97c8-8009154d6aac"/>
    <xsd:import namespace="bd4b16be-0c5f-46b8-987a-df333f7be06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aa9b2-5f91-4c8a-97c8-8009154d6aa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4b16be-0c5f-46b8-987a-df333f7be06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4cff6c-45bf-4112-8d81-bcbacf36f199}" ma:internalName="TaxCatchAll" ma:showField="CatchAllData" ma:web="bd4b16be-0c5f-46b8-987a-df333f7be060">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d4b16be-0c5f-46b8-987a-df333f7be060" xsi:nil="true"/>
    <lcf76f155ced4ddcb4097134ff3c332f xmlns="1bfaa9b2-5f91-4c8a-97c8-8009154d6a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76ECEB-B4E8-4B24-8EB1-601E2C6F802F}"/>
</file>

<file path=customXml/itemProps2.xml><?xml version="1.0" encoding="utf-8"?>
<ds:datastoreItem xmlns:ds="http://schemas.openxmlformats.org/officeDocument/2006/customXml" ds:itemID="{61B7BACC-4F37-42A6-94EC-2FF326081397}"/>
</file>

<file path=customXml/itemProps3.xml><?xml version="1.0" encoding="utf-8"?>
<ds:datastoreItem xmlns:ds="http://schemas.openxmlformats.org/officeDocument/2006/customXml" ds:itemID="{6061CBCA-614C-4AC6-BD1D-1B46D497A147}"/>
</file>

<file path=docProps/app.xml><?xml version="1.0" encoding="utf-8"?>
<Properties xmlns="http://schemas.openxmlformats.org/officeDocument/2006/extended-properties" xmlns:vt="http://schemas.openxmlformats.org/officeDocument/2006/docPropsVTypes">
  <TotalTime>0</TotalTime>
  <Words>561</Words>
  <Application>Microsoft Office PowerPoint</Application>
  <PresentationFormat>Widescreen</PresentationFormat>
  <Paragraphs>110</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Aptos Narrow</vt:lpstr>
      <vt:lpstr>Arial</vt:lpstr>
      <vt:lpstr>Cambria Math</vt:lpstr>
      <vt:lpstr>Times New Roman</vt:lpstr>
      <vt:lpstr>Office Theme</vt:lpstr>
      <vt:lpstr>Water Consumption and Crop Evapotranspiration Analysis of Citrus in NJV Using WaPOR Data</vt:lpstr>
      <vt:lpstr>Contents</vt:lpstr>
      <vt:lpstr>PowerPoint Presentation</vt:lpstr>
      <vt:lpstr>PowerPoint Presentation</vt:lpstr>
      <vt:lpstr>Introduction</vt:lpstr>
      <vt:lpstr>PowerPoint Presentation</vt:lpstr>
      <vt:lpstr>PowerPoint Presentation</vt:lpstr>
      <vt:lpstr>PowerPoint Presentation</vt:lpstr>
      <vt:lpstr>Monthly mean</vt:lpstr>
      <vt:lpstr>Monthly mean</vt:lpstr>
      <vt:lpstr>Monthly mean</vt:lpstr>
      <vt:lpstr>Mean Seasonal </vt:lpstr>
      <vt:lpstr>Citrus canopy</vt:lpstr>
      <vt:lpstr>PowerPoint Presentation</vt:lpstr>
      <vt:lpstr>Adequacy</vt:lpstr>
      <vt:lpstr>Conclusion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Mohammed, Almutaz (NSLS)</dc:creator>
  <cp:lastModifiedBy>Mohammed, Almutaz (NSLS)</cp:lastModifiedBy>
  <cp:revision>2</cp:revision>
  <cp:lastPrinted>2025-08-21T15:17:29Z</cp:lastPrinted>
  <dcterms:created xsi:type="dcterms:W3CDTF">2025-08-18T10:19:25Z</dcterms:created>
  <dcterms:modified xsi:type="dcterms:W3CDTF">2025-09-03T06:03:04Z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0x010100115E1BD0A26C9D4D8478EC2B5A5AAD64</vt:lpwstr>
  </property>
  <property fmtid="{D5CDD505-2E9C-101B-9397-08002B2CF9AE}" pid="3" name="MediaServiceImageTags">
    <vt:lpwstr/>
  </property>
</Properties>
</file>