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6" r:id="rId5"/>
    <p:sldId id="275" r:id="rId6"/>
    <p:sldId id="256" r:id="rId7"/>
    <p:sldId id="282" r:id="rId8"/>
    <p:sldId id="263" r:id="rId9"/>
    <p:sldId id="279" r:id="rId10"/>
    <p:sldId id="260" r:id="rId11"/>
    <p:sldId id="277" r:id="rId12"/>
    <p:sldId id="264" r:id="rId13"/>
    <p:sldId id="266" r:id="rId14"/>
    <p:sldId id="267" r:id="rId15"/>
    <p:sldId id="258" r:id="rId16"/>
    <p:sldId id="262" r:id="rId17"/>
    <p:sldId id="261" r:id="rId18"/>
    <p:sldId id="265" r:id="rId19"/>
    <p:sldId id="259" r:id="rId20"/>
    <p:sldId id="269" r:id="rId21"/>
    <p:sldId id="288" r:id="rId22"/>
    <p:sldId id="273" r:id="rId23"/>
    <p:sldId id="274" r:id="rId24"/>
    <p:sldId id="272" r:id="rId25"/>
    <p:sldId id="270" r:id="rId26"/>
    <p:sldId id="257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7"/>
  </p:normalViewPr>
  <p:slideViewPr>
    <p:cSldViewPr snapToGrid="0" snapToObjects="1">
      <p:cViewPr varScale="1">
        <p:scale>
          <a:sx n="102" d="100"/>
          <a:sy n="102" d="100"/>
        </p:scale>
        <p:origin x="1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ad\Desktop\Citrus%20Data\monthly%20trade\North%20JV%20Fruits%20Proudction%20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ad\Desktop\Citrus%20Data\monthly%20trade\Jordan%20JV%20Fruits%20Proudction%20E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ad\Desktop\Citrus%20Data\monthly%20trade\Jordan%20JV%20Fruits%20Proudction%20En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ad\Desktop\FAO%20JAWAD\Citrus%20Data\monthly%20trade\Jordan%20JV%20Fruits%20Proudction%20E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ad\Desktop\FAO%20JAWAD\Citrus%20Data\monthly%20trade\Jordan%20JV%20Fruits%20Proudction%20E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ad\Desktop\Citrus%20Data\monthly%20trade\Jordan%20JV%20Fruits%20Proudction%20E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ad\Desktop\FAO%20JAWAD\FGP%20AGR_PRICE1%20lem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ropbox\My%20PC%20(DESKTOP-09CHVF8)\Desktop\FAO%20JAWAD\Citrus%20Data\lemon%20farm%20gate%20pri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ropbox\My%20PC%20(DESKTOP-09CHVF8)\Desktop\FAO%20JAWAD\Citrus%20Data\lemon%20farm%20gate%20pri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ad\Desktop\Citrus%20Data\monthly%20trade\Jordan%20JV%20Fruits%20Proudction%20En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Citrus Crop Area Trends (2010–2024) dunum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Sheet16!$B$2</c:f>
              <c:strCache>
                <c:ptCount val="1"/>
                <c:pt idx="0">
                  <c:v>Lemons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Sheet16!$A$3:$A$17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Sheet16!$B$3:$B$17</c:f>
              <c:numCache>
                <c:formatCode>#,##0</c:formatCode>
                <c:ptCount val="15"/>
                <c:pt idx="0">
                  <c:v>13263.5</c:v>
                </c:pt>
                <c:pt idx="1">
                  <c:v>13289.5</c:v>
                </c:pt>
                <c:pt idx="2">
                  <c:v>13353.5</c:v>
                </c:pt>
                <c:pt idx="3">
                  <c:v>13102.5</c:v>
                </c:pt>
                <c:pt idx="4">
                  <c:v>13102.5</c:v>
                </c:pt>
                <c:pt idx="5">
                  <c:v>13246.6</c:v>
                </c:pt>
                <c:pt idx="6">
                  <c:v>13281.7</c:v>
                </c:pt>
                <c:pt idx="7">
                  <c:v>16143.3</c:v>
                </c:pt>
                <c:pt idx="8">
                  <c:v>16180.3</c:v>
                </c:pt>
                <c:pt idx="9">
                  <c:v>16626</c:v>
                </c:pt>
                <c:pt idx="10">
                  <c:v>16886</c:v>
                </c:pt>
                <c:pt idx="11">
                  <c:v>17040</c:v>
                </c:pt>
                <c:pt idx="12">
                  <c:v>17272.599999999999</c:v>
                </c:pt>
                <c:pt idx="13">
                  <c:v>17508.3</c:v>
                </c:pt>
                <c:pt idx="14">
                  <c:v>17747.3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6F-4D72-9D15-ACDA702E097E}"/>
            </c:ext>
          </c:extLst>
        </c:ser>
        <c:ser>
          <c:idx val="2"/>
          <c:order val="1"/>
          <c:tx>
            <c:strRef>
              <c:f>Sheet16!$D$2</c:f>
              <c:strCache>
                <c:ptCount val="1"/>
                <c:pt idx="0">
                  <c:v>Oranges,  navel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Sheet16!$A$3:$A$17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Sheet16!$D$3:$D$17</c:f>
              <c:numCache>
                <c:formatCode>#,##0</c:formatCode>
                <c:ptCount val="15"/>
                <c:pt idx="0">
                  <c:v>10169.200000000001</c:v>
                </c:pt>
                <c:pt idx="1">
                  <c:v>10233.200000000001</c:v>
                </c:pt>
                <c:pt idx="2">
                  <c:v>10256.200000000001</c:v>
                </c:pt>
                <c:pt idx="3">
                  <c:v>10462.5</c:v>
                </c:pt>
                <c:pt idx="4">
                  <c:v>10511.1</c:v>
                </c:pt>
                <c:pt idx="5">
                  <c:v>10598.2</c:v>
                </c:pt>
                <c:pt idx="6">
                  <c:v>10668.3</c:v>
                </c:pt>
                <c:pt idx="7">
                  <c:v>10906.5</c:v>
                </c:pt>
                <c:pt idx="8">
                  <c:v>10913.5</c:v>
                </c:pt>
                <c:pt idx="9">
                  <c:v>11319</c:v>
                </c:pt>
                <c:pt idx="10">
                  <c:v>11359</c:v>
                </c:pt>
                <c:pt idx="11">
                  <c:v>11476</c:v>
                </c:pt>
                <c:pt idx="12">
                  <c:v>11624.1</c:v>
                </c:pt>
                <c:pt idx="13">
                  <c:v>11774.2</c:v>
                </c:pt>
                <c:pt idx="14">
                  <c:v>11926.2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6F-4D72-9D15-ACDA702E097E}"/>
            </c:ext>
          </c:extLst>
        </c:ser>
        <c:ser>
          <c:idx val="7"/>
          <c:order val="2"/>
          <c:tx>
            <c:strRef>
              <c:f>Sheet16!$I$2</c:f>
              <c:strCache>
                <c:ptCount val="1"/>
                <c:pt idx="0">
                  <c:v>Clementines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Sheet16!$A$3:$A$17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Sheet16!$I$3:$I$17</c:f>
              <c:numCache>
                <c:formatCode>#,##0</c:formatCode>
                <c:ptCount val="15"/>
                <c:pt idx="0">
                  <c:v>11227.2</c:v>
                </c:pt>
                <c:pt idx="1">
                  <c:v>11232.2</c:v>
                </c:pt>
                <c:pt idx="2">
                  <c:v>11234.7</c:v>
                </c:pt>
                <c:pt idx="3">
                  <c:v>9539.5</c:v>
                </c:pt>
                <c:pt idx="4">
                  <c:v>9539.5</c:v>
                </c:pt>
                <c:pt idx="5">
                  <c:v>9539.5</c:v>
                </c:pt>
                <c:pt idx="6">
                  <c:v>9556.2000000000007</c:v>
                </c:pt>
                <c:pt idx="7">
                  <c:v>9929.2999999999993</c:v>
                </c:pt>
                <c:pt idx="8">
                  <c:v>9936.2999999999993</c:v>
                </c:pt>
                <c:pt idx="9">
                  <c:v>10037</c:v>
                </c:pt>
                <c:pt idx="10">
                  <c:v>10077</c:v>
                </c:pt>
                <c:pt idx="11">
                  <c:v>10077</c:v>
                </c:pt>
                <c:pt idx="12">
                  <c:v>10114.299999999999</c:v>
                </c:pt>
                <c:pt idx="13">
                  <c:v>10151.799999999999</c:v>
                </c:pt>
                <c:pt idx="14">
                  <c:v>10189.5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6F-4D72-9D15-ACDA702E097E}"/>
            </c:ext>
          </c:extLst>
        </c:ser>
        <c:ser>
          <c:idx val="8"/>
          <c:order val="3"/>
          <c:tx>
            <c:strRef>
              <c:f>Sheet16!$J$2</c:f>
              <c:strCache>
                <c:ptCount val="1"/>
                <c:pt idx="0">
                  <c:v>Mandarins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Sheet16!$A$3:$A$17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Sheet16!$J$3:$J$17</c:f>
              <c:numCache>
                <c:formatCode>#,##0</c:formatCode>
                <c:ptCount val="15"/>
                <c:pt idx="0">
                  <c:v>5212.8999999999996</c:v>
                </c:pt>
                <c:pt idx="1">
                  <c:v>5212.8999999999996</c:v>
                </c:pt>
                <c:pt idx="2">
                  <c:v>5215.3999999999996</c:v>
                </c:pt>
                <c:pt idx="3">
                  <c:v>5084.5</c:v>
                </c:pt>
                <c:pt idx="4">
                  <c:v>5084.5</c:v>
                </c:pt>
                <c:pt idx="5">
                  <c:v>5084.5</c:v>
                </c:pt>
                <c:pt idx="6">
                  <c:v>5084.5</c:v>
                </c:pt>
                <c:pt idx="7">
                  <c:v>3597.6</c:v>
                </c:pt>
                <c:pt idx="8">
                  <c:v>3608.6</c:v>
                </c:pt>
                <c:pt idx="9">
                  <c:v>3608.6</c:v>
                </c:pt>
                <c:pt idx="10">
                  <c:v>3648.6</c:v>
                </c:pt>
                <c:pt idx="11">
                  <c:v>3648.6</c:v>
                </c:pt>
                <c:pt idx="12">
                  <c:v>3661.5</c:v>
                </c:pt>
                <c:pt idx="13">
                  <c:v>3674.4</c:v>
                </c:pt>
                <c:pt idx="14">
                  <c:v>3687.4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6F-4D72-9D15-ACDA702E0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8130336"/>
        <c:axId val="998130752"/>
      </c:lineChart>
      <c:catAx>
        <c:axId val="9981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130752"/>
        <c:crosses val="autoZero"/>
        <c:auto val="1"/>
        <c:lblAlgn val="ctr"/>
        <c:lblOffset val="100"/>
        <c:noMultiLvlLbl val="0"/>
      </c:catAx>
      <c:valAx>
        <c:axId val="99813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13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</a:rPr>
              <a:t>Orange Production (ton)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ornage!$E$10</c:f>
              <c:strCache>
                <c:ptCount val="1"/>
                <c:pt idx="0">
                  <c:v>NJV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ornage!$D$11:$D$25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xVal>
          <c:yVal>
            <c:numRef>
              <c:f>ornage!$E$11:$E$25</c:f>
              <c:numCache>
                <c:formatCode>0</c:formatCode>
                <c:ptCount val="15"/>
                <c:pt idx="0">
                  <c:v>38249.5</c:v>
                </c:pt>
                <c:pt idx="1">
                  <c:v>34738.5</c:v>
                </c:pt>
                <c:pt idx="2">
                  <c:v>36088.699999999997</c:v>
                </c:pt>
                <c:pt idx="3">
                  <c:v>36232.700000000004</c:v>
                </c:pt>
                <c:pt idx="4">
                  <c:v>35249.699999999997</c:v>
                </c:pt>
                <c:pt idx="5">
                  <c:v>47100.6</c:v>
                </c:pt>
                <c:pt idx="6">
                  <c:v>46508.9</c:v>
                </c:pt>
                <c:pt idx="7">
                  <c:v>38915.800000000003</c:v>
                </c:pt>
                <c:pt idx="8">
                  <c:v>42555.599999999991</c:v>
                </c:pt>
                <c:pt idx="9">
                  <c:v>46364.800000000003</c:v>
                </c:pt>
                <c:pt idx="10">
                  <c:v>39735.600000000006</c:v>
                </c:pt>
                <c:pt idx="11">
                  <c:v>41187</c:v>
                </c:pt>
                <c:pt idx="12">
                  <c:v>47589.5</c:v>
                </c:pt>
                <c:pt idx="13">
                  <c:v>65442</c:v>
                </c:pt>
                <c:pt idx="14">
                  <c:v>49574.200000000004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5B-4EBF-B60B-A43FBDECAB66}"/>
            </c:ext>
          </c:extLst>
        </c:ser>
        <c:ser>
          <c:idx val="1"/>
          <c:order val="1"/>
          <c:tx>
            <c:strRef>
              <c:f>ornage!$F$10</c:f>
              <c:strCache>
                <c:ptCount val="1"/>
                <c:pt idx="0">
                  <c:v>Jordan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ornage!$D$11:$D$25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xVal>
          <c:yVal>
            <c:numRef>
              <c:f>ornage!$F$11:$F$25</c:f>
              <c:numCache>
                <c:formatCode>0</c:formatCode>
                <c:ptCount val="15"/>
                <c:pt idx="0">
                  <c:v>43011.000000000007</c:v>
                </c:pt>
                <c:pt idx="1">
                  <c:v>38709.69999999999</c:v>
                </c:pt>
                <c:pt idx="2">
                  <c:v>40580.299999999996</c:v>
                </c:pt>
                <c:pt idx="3">
                  <c:v>39976.700000000012</c:v>
                </c:pt>
                <c:pt idx="4">
                  <c:v>38924.500000000007</c:v>
                </c:pt>
                <c:pt idx="5">
                  <c:v>51754.7</c:v>
                </c:pt>
                <c:pt idx="6">
                  <c:v>51281.499999999993</c:v>
                </c:pt>
                <c:pt idx="7">
                  <c:v>40894.600000000006</c:v>
                </c:pt>
                <c:pt idx="8">
                  <c:v>44688.7</c:v>
                </c:pt>
                <c:pt idx="9">
                  <c:v>48641.600000000006</c:v>
                </c:pt>
                <c:pt idx="10">
                  <c:v>41916.000000000015</c:v>
                </c:pt>
                <c:pt idx="11">
                  <c:v>43575.5</c:v>
                </c:pt>
                <c:pt idx="12">
                  <c:v>51340.2</c:v>
                </c:pt>
                <c:pt idx="13">
                  <c:v>70580.900000000009</c:v>
                </c:pt>
                <c:pt idx="14">
                  <c:v>53464.800000000003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5B-4EBF-B60B-A43FBDECA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0811520"/>
        <c:axId val="1850824000"/>
      </c:scatterChart>
      <c:valAx>
        <c:axId val="185081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824000"/>
        <c:crosses val="autoZero"/>
        <c:crossBetween val="midCat"/>
      </c:valAx>
      <c:valAx>
        <c:axId val="185082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811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FF0000"/>
                </a:solidFill>
              </a:rPr>
              <a:t>Trends of Orange Tree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'orange tree'!$A$48</c:f>
              <c:strCache>
                <c:ptCount val="1"/>
                <c:pt idx="0">
                  <c:v>Total Number of Trees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'orange tree'!$B$47:$P$47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'orange tree'!$B$48:$P$48</c:f>
              <c:numCache>
                <c:formatCode>General</c:formatCode>
                <c:ptCount val="15"/>
                <c:pt idx="0">
                  <c:v>828712</c:v>
                </c:pt>
                <c:pt idx="1">
                  <c:v>831012</c:v>
                </c:pt>
                <c:pt idx="2">
                  <c:v>832872</c:v>
                </c:pt>
                <c:pt idx="3">
                  <c:v>867848</c:v>
                </c:pt>
                <c:pt idx="4">
                  <c:v>874851</c:v>
                </c:pt>
                <c:pt idx="5">
                  <c:v>888482</c:v>
                </c:pt>
                <c:pt idx="6">
                  <c:v>890844</c:v>
                </c:pt>
                <c:pt idx="7">
                  <c:v>810161</c:v>
                </c:pt>
                <c:pt idx="8">
                  <c:v>810821</c:v>
                </c:pt>
                <c:pt idx="9">
                  <c:v>829018</c:v>
                </c:pt>
                <c:pt idx="10">
                  <c:v>846901</c:v>
                </c:pt>
                <c:pt idx="11">
                  <c:v>874912</c:v>
                </c:pt>
                <c:pt idx="12">
                  <c:v>881818</c:v>
                </c:pt>
                <c:pt idx="13">
                  <c:v>888838</c:v>
                </c:pt>
                <c:pt idx="14">
                  <c:v>895935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4-489C-BCFC-179FBE55A9E6}"/>
            </c:ext>
          </c:extLst>
        </c:ser>
        <c:ser>
          <c:idx val="1"/>
          <c:order val="1"/>
          <c:tx>
            <c:strRef>
              <c:f>'orange tree'!$A$49</c:f>
              <c:strCache>
                <c:ptCount val="1"/>
                <c:pt idx="0">
                  <c:v>Number of Bearing Trees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'orange tree'!$B$47:$P$47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'orange tree'!$B$49:$P$49</c:f>
              <c:numCache>
                <c:formatCode>General</c:formatCode>
                <c:ptCount val="15"/>
                <c:pt idx="0">
                  <c:v>779576</c:v>
                </c:pt>
                <c:pt idx="1">
                  <c:v>779488</c:v>
                </c:pt>
                <c:pt idx="2">
                  <c:v>773593</c:v>
                </c:pt>
                <c:pt idx="3">
                  <c:v>763118</c:v>
                </c:pt>
                <c:pt idx="4">
                  <c:v>743468</c:v>
                </c:pt>
                <c:pt idx="5">
                  <c:v>871922</c:v>
                </c:pt>
                <c:pt idx="6">
                  <c:v>849637</c:v>
                </c:pt>
                <c:pt idx="7">
                  <c:v>759661</c:v>
                </c:pt>
                <c:pt idx="8">
                  <c:v>753100</c:v>
                </c:pt>
                <c:pt idx="9">
                  <c:v>736633</c:v>
                </c:pt>
                <c:pt idx="10">
                  <c:v>717302</c:v>
                </c:pt>
                <c:pt idx="11">
                  <c:v>682427</c:v>
                </c:pt>
                <c:pt idx="12">
                  <c:v>704454</c:v>
                </c:pt>
                <c:pt idx="13">
                  <c:v>740674</c:v>
                </c:pt>
                <c:pt idx="14">
                  <c:v>741534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4-489C-BCFC-179FBE55A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7421136"/>
        <c:axId val="1847421552"/>
      </c:barChart>
      <c:catAx>
        <c:axId val="184742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421552"/>
        <c:crosses val="autoZero"/>
        <c:auto val="1"/>
        <c:lblAlgn val="ctr"/>
        <c:lblOffset val="100"/>
        <c:noMultiLvlLbl val="0"/>
      </c:catAx>
      <c:valAx>
        <c:axId val="184742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42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FF0000"/>
                </a:solidFill>
              </a:rPr>
              <a:t>Lemons Cultivated Areas (du)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'lemon area'!$C$38</c:f>
              <c:strCache>
                <c:ptCount val="1"/>
                <c:pt idx="0">
                  <c:v>NJV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'lemon area'!$B$39:$B$53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'lemon area'!$C$39:$C$53</c:f>
              <c:numCache>
                <c:formatCode>General</c:formatCode>
                <c:ptCount val="15"/>
                <c:pt idx="0">
                  <c:v>13263.5</c:v>
                </c:pt>
                <c:pt idx="1">
                  <c:v>13289.5</c:v>
                </c:pt>
                <c:pt idx="2">
                  <c:v>13353.5</c:v>
                </c:pt>
                <c:pt idx="3">
                  <c:v>13102.5</c:v>
                </c:pt>
                <c:pt idx="4">
                  <c:v>13102.5</c:v>
                </c:pt>
                <c:pt idx="5">
                  <c:v>13246.6</c:v>
                </c:pt>
                <c:pt idx="6">
                  <c:v>13281.7</c:v>
                </c:pt>
                <c:pt idx="7">
                  <c:v>16143.3</c:v>
                </c:pt>
                <c:pt idx="8">
                  <c:v>16180.3</c:v>
                </c:pt>
                <c:pt idx="9">
                  <c:v>16626</c:v>
                </c:pt>
                <c:pt idx="10">
                  <c:v>16886</c:v>
                </c:pt>
                <c:pt idx="11">
                  <c:v>17040</c:v>
                </c:pt>
                <c:pt idx="12">
                  <c:v>17272.599999999999</c:v>
                </c:pt>
                <c:pt idx="13">
                  <c:v>17508.3</c:v>
                </c:pt>
                <c:pt idx="14">
                  <c:v>17747.3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94-4C2C-9DD0-813AAD08AA35}"/>
            </c:ext>
          </c:extLst>
        </c:ser>
        <c:ser>
          <c:idx val="2"/>
          <c:order val="1"/>
          <c:tx>
            <c:strRef>
              <c:f>'lemon area'!$D$38</c:f>
              <c:strCache>
                <c:ptCount val="1"/>
                <c:pt idx="0">
                  <c:v>Jordan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'lemon area'!$B$39:$B$53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'lemon area'!$D$39:$D$53</c:f>
              <c:numCache>
                <c:formatCode>General</c:formatCode>
                <c:ptCount val="15"/>
                <c:pt idx="0">
                  <c:v>17336.2</c:v>
                </c:pt>
                <c:pt idx="1">
                  <c:v>17394.7</c:v>
                </c:pt>
                <c:pt idx="2">
                  <c:v>17471.2</c:v>
                </c:pt>
                <c:pt idx="3">
                  <c:v>15761.200000000003</c:v>
                </c:pt>
                <c:pt idx="4">
                  <c:v>15761.200000000003</c:v>
                </c:pt>
                <c:pt idx="5">
                  <c:v>15905.300000000003</c:v>
                </c:pt>
                <c:pt idx="6">
                  <c:v>15940.400000000003</c:v>
                </c:pt>
                <c:pt idx="7">
                  <c:v>20883.099999999999</c:v>
                </c:pt>
                <c:pt idx="8">
                  <c:v>21035.1</c:v>
                </c:pt>
                <c:pt idx="9">
                  <c:v>21540.5</c:v>
                </c:pt>
                <c:pt idx="10">
                  <c:v>22500.5</c:v>
                </c:pt>
                <c:pt idx="11">
                  <c:v>24077.1</c:v>
                </c:pt>
                <c:pt idx="12">
                  <c:v>24556.6</c:v>
                </c:pt>
                <c:pt idx="13">
                  <c:v>25482.599999999995</c:v>
                </c:pt>
                <c:pt idx="14">
                  <c:v>28602.800000000003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94-4C2C-9DD0-813AAD08A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2913904"/>
        <c:axId val="612908080"/>
      </c:lineChart>
      <c:catAx>
        <c:axId val="61291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08080"/>
        <c:crosses val="autoZero"/>
        <c:auto val="1"/>
        <c:lblAlgn val="ctr"/>
        <c:lblOffset val="100"/>
        <c:noMultiLvlLbl val="0"/>
      </c:catAx>
      <c:valAx>
        <c:axId val="61290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1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92274229610187"/>
          <c:y val="0.91055737751280774"/>
          <c:w val="0.3342161222902692"/>
          <c:h val="8.9442622487192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Lemon Production (ton)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lemon!$E$10</c:f>
              <c:strCache>
                <c:ptCount val="1"/>
                <c:pt idx="0">
                  <c:v>NJV</c:v>
                </c:pt>
              </c:strCache>
            </c:strRef>
          </c:tx>
          <c:spPr>
            <a:ln w="539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lemon!$D$11:$D$25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lemon!$E$11:$E$25</c:f>
              <c:numCache>
                <c:formatCode>General</c:formatCode>
                <c:ptCount val="15"/>
                <c:pt idx="0">
                  <c:v>24895.8</c:v>
                </c:pt>
                <c:pt idx="1">
                  <c:v>22039</c:v>
                </c:pt>
                <c:pt idx="2">
                  <c:v>21648.799999999999</c:v>
                </c:pt>
                <c:pt idx="3">
                  <c:v>23119.599999999999</c:v>
                </c:pt>
                <c:pt idx="4">
                  <c:v>22438.5</c:v>
                </c:pt>
                <c:pt idx="5">
                  <c:v>29012.799999999999</c:v>
                </c:pt>
                <c:pt idx="6">
                  <c:v>27529.8</c:v>
                </c:pt>
                <c:pt idx="7">
                  <c:v>29155.200000000001</c:v>
                </c:pt>
                <c:pt idx="8">
                  <c:v>29061.4</c:v>
                </c:pt>
                <c:pt idx="9">
                  <c:v>32213.200000000001</c:v>
                </c:pt>
                <c:pt idx="10">
                  <c:v>26004.400000000001</c:v>
                </c:pt>
                <c:pt idx="11">
                  <c:v>25073</c:v>
                </c:pt>
                <c:pt idx="12">
                  <c:v>26781.7</c:v>
                </c:pt>
                <c:pt idx="13">
                  <c:v>37337.9</c:v>
                </c:pt>
                <c:pt idx="14">
                  <c:v>42549.9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DD-496C-91A2-1F1FE6DEDECF}"/>
            </c:ext>
          </c:extLst>
        </c:ser>
        <c:ser>
          <c:idx val="2"/>
          <c:order val="1"/>
          <c:tx>
            <c:strRef>
              <c:f>lemon!$F$10</c:f>
              <c:strCache>
                <c:ptCount val="1"/>
                <c:pt idx="0">
                  <c:v>Jordan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lemon!$D$11:$D$25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lemon!$F$11:$F$25</c:f>
              <c:numCache>
                <c:formatCode>General</c:formatCode>
                <c:ptCount val="15"/>
                <c:pt idx="0">
                  <c:v>28738.9</c:v>
                </c:pt>
                <c:pt idx="1">
                  <c:v>26286.5</c:v>
                </c:pt>
                <c:pt idx="2">
                  <c:v>26475.400000000012</c:v>
                </c:pt>
                <c:pt idx="3">
                  <c:v>26790.999999999996</c:v>
                </c:pt>
                <c:pt idx="4">
                  <c:v>26050.600000000002</c:v>
                </c:pt>
                <c:pt idx="5">
                  <c:v>33073.500000000007</c:v>
                </c:pt>
                <c:pt idx="6">
                  <c:v>31655.299999999996</c:v>
                </c:pt>
                <c:pt idx="7">
                  <c:v>34576.499999999993</c:v>
                </c:pt>
                <c:pt idx="8">
                  <c:v>35115.000000000007</c:v>
                </c:pt>
                <c:pt idx="9">
                  <c:v>39143.499999999993</c:v>
                </c:pt>
                <c:pt idx="10">
                  <c:v>30559.400000000005</c:v>
                </c:pt>
                <c:pt idx="11">
                  <c:v>29248</c:v>
                </c:pt>
                <c:pt idx="12">
                  <c:v>35716.299999999996</c:v>
                </c:pt>
                <c:pt idx="13">
                  <c:v>49778.899999999994</c:v>
                </c:pt>
                <c:pt idx="14">
                  <c:v>56727.400000000009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DD-496C-91A2-1F1FE6DED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043424"/>
        <c:axId val="1761045920"/>
      </c:lineChart>
      <c:catAx>
        <c:axId val="17610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045920"/>
        <c:crosses val="autoZero"/>
        <c:auto val="1"/>
        <c:lblAlgn val="ctr"/>
        <c:lblOffset val="100"/>
        <c:noMultiLvlLbl val="0"/>
      </c:catAx>
      <c:valAx>
        <c:axId val="176104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04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Lemon Production (ton)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lemon!$E$10</c:f>
              <c:strCache>
                <c:ptCount val="1"/>
                <c:pt idx="0">
                  <c:v>NJV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lemon!$D$11:$D$25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lemon!$E$11:$E$25</c:f>
              <c:numCache>
                <c:formatCode>General</c:formatCode>
                <c:ptCount val="15"/>
                <c:pt idx="0">
                  <c:v>24895.8</c:v>
                </c:pt>
                <c:pt idx="1">
                  <c:v>22039</c:v>
                </c:pt>
                <c:pt idx="2">
                  <c:v>21648.799999999999</c:v>
                </c:pt>
                <c:pt idx="3">
                  <c:v>23119.599999999999</c:v>
                </c:pt>
                <c:pt idx="4">
                  <c:v>22438.5</c:v>
                </c:pt>
                <c:pt idx="5">
                  <c:v>29012.799999999999</c:v>
                </c:pt>
                <c:pt idx="6">
                  <c:v>27529.8</c:v>
                </c:pt>
                <c:pt idx="7">
                  <c:v>29155.200000000001</c:v>
                </c:pt>
                <c:pt idx="8">
                  <c:v>29061.4</c:v>
                </c:pt>
                <c:pt idx="9">
                  <c:v>32213.200000000001</c:v>
                </c:pt>
                <c:pt idx="10">
                  <c:v>26004.400000000001</c:v>
                </c:pt>
                <c:pt idx="11">
                  <c:v>25073</c:v>
                </c:pt>
                <c:pt idx="12">
                  <c:v>26781.7</c:v>
                </c:pt>
                <c:pt idx="13">
                  <c:v>37337.9</c:v>
                </c:pt>
                <c:pt idx="14">
                  <c:v>42549.9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0F-45DB-B730-FA6ABADD03D2}"/>
            </c:ext>
          </c:extLst>
        </c:ser>
        <c:ser>
          <c:idx val="2"/>
          <c:order val="1"/>
          <c:tx>
            <c:strRef>
              <c:f>lemon!$F$10</c:f>
              <c:strCache>
                <c:ptCount val="1"/>
                <c:pt idx="0">
                  <c:v>Jordan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lemon!$D$11:$D$25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lemon!$F$11:$F$25</c:f>
              <c:numCache>
                <c:formatCode>General</c:formatCode>
                <c:ptCount val="15"/>
                <c:pt idx="0">
                  <c:v>28738.9</c:v>
                </c:pt>
                <c:pt idx="1">
                  <c:v>26286.5</c:v>
                </c:pt>
                <c:pt idx="2">
                  <c:v>26475.400000000012</c:v>
                </c:pt>
                <c:pt idx="3">
                  <c:v>26790.999999999996</c:v>
                </c:pt>
                <c:pt idx="4">
                  <c:v>26050.600000000002</c:v>
                </c:pt>
                <c:pt idx="5">
                  <c:v>33073.500000000007</c:v>
                </c:pt>
                <c:pt idx="6">
                  <c:v>31655.299999999996</c:v>
                </c:pt>
                <c:pt idx="7">
                  <c:v>34576.499999999993</c:v>
                </c:pt>
                <c:pt idx="8">
                  <c:v>35115.000000000007</c:v>
                </c:pt>
                <c:pt idx="9">
                  <c:v>39143.499999999993</c:v>
                </c:pt>
                <c:pt idx="10">
                  <c:v>30559.400000000005</c:v>
                </c:pt>
                <c:pt idx="11">
                  <c:v>29248</c:v>
                </c:pt>
                <c:pt idx="12">
                  <c:v>35716.299999999996</c:v>
                </c:pt>
                <c:pt idx="13">
                  <c:v>49778.899999999994</c:v>
                </c:pt>
                <c:pt idx="14">
                  <c:v>56727.400000000009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0F-45DB-B730-FA6ABADD0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043424"/>
        <c:axId val="1761045920"/>
      </c:lineChart>
      <c:catAx>
        <c:axId val="17610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045920"/>
        <c:crosses val="autoZero"/>
        <c:auto val="1"/>
        <c:lblAlgn val="ctr"/>
        <c:lblOffset val="100"/>
        <c:noMultiLvlLbl val="0"/>
      </c:catAx>
      <c:valAx>
        <c:axId val="176104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04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</a:rPr>
              <a:t>Historical Farm Gate Price of Lemons (JD/ton)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Sheet2!$E$3:$AE$3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Sheet2!$E$4:$AE$4</c:f>
              <c:numCache>
                <c:formatCode>0.0</c:formatCode>
                <c:ptCount val="27"/>
                <c:pt idx="0">
                  <c:v>231</c:v>
                </c:pt>
                <c:pt idx="1">
                  <c:v>162.5</c:v>
                </c:pt>
                <c:pt idx="2">
                  <c:v>105.1</c:v>
                </c:pt>
                <c:pt idx="3">
                  <c:v>116.7</c:v>
                </c:pt>
                <c:pt idx="4">
                  <c:v>87.4</c:v>
                </c:pt>
                <c:pt idx="5">
                  <c:v>196.7</c:v>
                </c:pt>
                <c:pt idx="6">
                  <c:v>147.9</c:v>
                </c:pt>
                <c:pt idx="7">
                  <c:v>166.1</c:v>
                </c:pt>
                <c:pt idx="8">
                  <c:v>157.69999999999999</c:v>
                </c:pt>
                <c:pt idx="9">
                  <c:v>237.9</c:v>
                </c:pt>
                <c:pt idx="10">
                  <c:v>397.8</c:v>
                </c:pt>
                <c:pt idx="11">
                  <c:v>354.3</c:v>
                </c:pt>
                <c:pt idx="12">
                  <c:v>289.3</c:v>
                </c:pt>
                <c:pt idx="13">
                  <c:v>280.39999999999998</c:v>
                </c:pt>
                <c:pt idx="14">
                  <c:v>297.8</c:v>
                </c:pt>
                <c:pt idx="15">
                  <c:v>353.6</c:v>
                </c:pt>
                <c:pt idx="16">
                  <c:v>404.8</c:v>
                </c:pt>
                <c:pt idx="17">
                  <c:v>534.1</c:v>
                </c:pt>
                <c:pt idx="18">
                  <c:v>556.79999999999995</c:v>
                </c:pt>
                <c:pt idx="19">
                  <c:v>557</c:v>
                </c:pt>
                <c:pt idx="20">
                  <c:v>513.79999999999995</c:v>
                </c:pt>
                <c:pt idx="21">
                  <c:v>590.70000000000005</c:v>
                </c:pt>
                <c:pt idx="22">
                  <c:v>678.2</c:v>
                </c:pt>
                <c:pt idx="23">
                  <c:v>562.4</c:v>
                </c:pt>
                <c:pt idx="24">
                  <c:v>528.9</c:v>
                </c:pt>
                <c:pt idx="25">
                  <c:v>394.4</c:v>
                </c:pt>
                <c:pt idx="26">
                  <c:v>338.5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95-4847-9D19-865F22A00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53808"/>
        <c:axId val="427965872"/>
      </c:lineChart>
      <c:catAx>
        <c:axId val="42795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65872"/>
        <c:crosses val="autoZero"/>
        <c:auto val="1"/>
        <c:lblAlgn val="ctr"/>
        <c:lblOffset val="100"/>
        <c:noMultiLvlLbl val="0"/>
      </c:catAx>
      <c:valAx>
        <c:axId val="42796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5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Lemons Trees</a:t>
            </a:r>
            <a:r>
              <a:rPr lang="en-US" sz="1600" b="1" baseline="0" dirty="0"/>
              <a:t> 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'lemon trees'!$A$47</c:f>
              <c:strCache>
                <c:ptCount val="1"/>
                <c:pt idx="0">
                  <c:v>Total Number of Trees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'lemon trees'!$B$46:$P$46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'lemon trees'!$B$47:$P$47</c:f>
              <c:numCache>
                <c:formatCode>General</c:formatCode>
                <c:ptCount val="15"/>
                <c:pt idx="0">
                  <c:v>540396</c:v>
                </c:pt>
                <c:pt idx="1">
                  <c:v>544526</c:v>
                </c:pt>
                <c:pt idx="2">
                  <c:v>546731</c:v>
                </c:pt>
                <c:pt idx="3">
                  <c:v>516025</c:v>
                </c:pt>
                <c:pt idx="4">
                  <c:v>516549</c:v>
                </c:pt>
                <c:pt idx="5">
                  <c:v>531529</c:v>
                </c:pt>
                <c:pt idx="6">
                  <c:v>532497</c:v>
                </c:pt>
                <c:pt idx="7">
                  <c:v>683224</c:v>
                </c:pt>
                <c:pt idx="8">
                  <c:v>690756</c:v>
                </c:pt>
                <c:pt idx="9">
                  <c:v>713046</c:v>
                </c:pt>
                <c:pt idx="10">
                  <c:v>781861</c:v>
                </c:pt>
                <c:pt idx="11">
                  <c:v>850622</c:v>
                </c:pt>
                <c:pt idx="12">
                  <c:v>865473</c:v>
                </c:pt>
                <c:pt idx="13">
                  <c:v>887156</c:v>
                </c:pt>
                <c:pt idx="14">
                  <c:v>941943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6-4A8F-8684-EAB0F0D339BB}"/>
            </c:ext>
          </c:extLst>
        </c:ser>
        <c:ser>
          <c:idx val="2"/>
          <c:order val="1"/>
          <c:tx>
            <c:strRef>
              <c:f>'lemon trees'!$A$48</c:f>
              <c:strCache>
                <c:ptCount val="1"/>
                <c:pt idx="0">
                  <c:v>Number of Bearing Trees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'lemon trees'!$B$46:$P$46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'lemon trees'!$B$48:$P$48</c:f>
              <c:numCache>
                <c:formatCode>General</c:formatCode>
                <c:ptCount val="15"/>
                <c:pt idx="0">
                  <c:v>529493</c:v>
                </c:pt>
                <c:pt idx="1">
                  <c:v>527586</c:v>
                </c:pt>
                <c:pt idx="2">
                  <c:v>515573</c:v>
                </c:pt>
                <c:pt idx="3">
                  <c:v>486584</c:v>
                </c:pt>
                <c:pt idx="4">
                  <c:v>473302</c:v>
                </c:pt>
                <c:pt idx="5">
                  <c:v>514510</c:v>
                </c:pt>
                <c:pt idx="6">
                  <c:v>498458</c:v>
                </c:pt>
                <c:pt idx="7">
                  <c:v>549195</c:v>
                </c:pt>
                <c:pt idx="8">
                  <c:v>542400</c:v>
                </c:pt>
                <c:pt idx="9">
                  <c:v>524779</c:v>
                </c:pt>
                <c:pt idx="10">
                  <c:v>471789</c:v>
                </c:pt>
                <c:pt idx="11">
                  <c:v>430442</c:v>
                </c:pt>
                <c:pt idx="12">
                  <c:v>504457</c:v>
                </c:pt>
                <c:pt idx="13">
                  <c:v>606657</c:v>
                </c:pt>
                <c:pt idx="14">
                  <c:v>611057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6-4A8F-8684-EAB0F0D33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821504"/>
        <c:axId val="1850822336"/>
      </c:barChart>
      <c:catAx>
        <c:axId val="185082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822336"/>
        <c:crosses val="autoZero"/>
        <c:auto val="1"/>
        <c:lblAlgn val="ctr"/>
        <c:lblOffset val="100"/>
        <c:noMultiLvlLbl val="0"/>
      </c:catAx>
      <c:valAx>
        <c:axId val="185082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82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rgbClr val="FF0000"/>
                </a:solidFill>
              </a:rPr>
              <a:t>Farmgate</a:t>
            </a:r>
            <a:r>
              <a:rPr lang="en-US" sz="1800" b="1" baseline="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Trends of Lemon Prices  (JD/ton</a:t>
            </a:r>
            <a:r>
              <a:rPr lang="en-US" b="1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Sheet4!$D$4</c:f>
              <c:strCache>
                <c:ptCount val="1"/>
                <c:pt idx="0">
                  <c:v>Whole sale Price (JD/ton)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Sheet4!$E$3:$S$3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Sheet4!$E$4:$S$4</c:f>
              <c:numCache>
                <c:formatCode>0.0</c:formatCode>
                <c:ptCount val="15"/>
                <c:pt idx="0">
                  <c:v>361.1</c:v>
                </c:pt>
                <c:pt idx="1">
                  <c:v>354.5</c:v>
                </c:pt>
                <c:pt idx="2">
                  <c:v>383</c:v>
                </c:pt>
                <c:pt idx="3">
                  <c:v>443.1</c:v>
                </c:pt>
                <c:pt idx="4">
                  <c:v>502.5</c:v>
                </c:pt>
                <c:pt idx="5">
                  <c:v>651.29999999999995</c:v>
                </c:pt>
                <c:pt idx="6">
                  <c:v>653.20000000000005</c:v>
                </c:pt>
                <c:pt idx="7">
                  <c:v>645.4</c:v>
                </c:pt>
                <c:pt idx="8">
                  <c:v>610.1</c:v>
                </c:pt>
                <c:pt idx="9">
                  <c:v>691.1</c:v>
                </c:pt>
                <c:pt idx="10">
                  <c:v>782.7</c:v>
                </c:pt>
                <c:pt idx="11">
                  <c:v>660.8</c:v>
                </c:pt>
                <c:pt idx="12">
                  <c:v>625.6</c:v>
                </c:pt>
                <c:pt idx="13">
                  <c:v>480.9</c:v>
                </c:pt>
                <c:pt idx="14">
                  <c:v>421.2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D-4029-8F9B-3F5AB6E239FD}"/>
            </c:ext>
          </c:extLst>
        </c:ser>
        <c:ser>
          <c:idx val="1"/>
          <c:order val="1"/>
          <c:tx>
            <c:strRef>
              <c:f>Sheet4!$D$5</c:f>
              <c:strCache>
                <c:ptCount val="1"/>
                <c:pt idx="0">
                  <c:v>Farm Gate Price (JD/ton)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Sheet4!$E$3:$S$3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Sheet4!$E$5:$S$5</c:f>
              <c:numCache>
                <c:formatCode>0.0</c:formatCode>
                <c:ptCount val="15"/>
                <c:pt idx="0">
                  <c:v>289.3</c:v>
                </c:pt>
                <c:pt idx="1">
                  <c:v>280.39999999999998</c:v>
                </c:pt>
                <c:pt idx="2">
                  <c:v>297.8</c:v>
                </c:pt>
                <c:pt idx="3">
                  <c:v>353.6</c:v>
                </c:pt>
                <c:pt idx="4">
                  <c:v>404.8</c:v>
                </c:pt>
                <c:pt idx="5">
                  <c:v>534.1</c:v>
                </c:pt>
                <c:pt idx="6">
                  <c:v>556.79999999999995</c:v>
                </c:pt>
                <c:pt idx="7">
                  <c:v>557</c:v>
                </c:pt>
                <c:pt idx="8">
                  <c:v>513.79999999999995</c:v>
                </c:pt>
                <c:pt idx="9">
                  <c:v>590.70000000000005</c:v>
                </c:pt>
                <c:pt idx="10">
                  <c:v>678.2</c:v>
                </c:pt>
                <c:pt idx="11">
                  <c:v>562.4</c:v>
                </c:pt>
                <c:pt idx="12">
                  <c:v>528.9</c:v>
                </c:pt>
                <c:pt idx="13">
                  <c:v>394.4</c:v>
                </c:pt>
                <c:pt idx="14">
                  <c:v>338.5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6D-4029-8F9B-3F5AB6E23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815680"/>
        <c:axId val="1850820256"/>
      </c:lineChart>
      <c:catAx>
        <c:axId val="18508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820256"/>
        <c:crosses val="autoZero"/>
        <c:auto val="1"/>
        <c:lblAlgn val="ctr"/>
        <c:lblOffset val="100"/>
        <c:noMultiLvlLbl val="0"/>
      </c:catAx>
      <c:valAx>
        <c:axId val="185082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81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Sheet1!$E$2:$E$3</c:f>
              <c:strCache>
                <c:ptCount val="2"/>
                <c:pt idx="0">
                  <c:v>Farm Gate Price (JD/ton)</c:v>
                </c:pt>
                <c:pt idx="1">
                  <c:v>2016-2022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Sheet1!$D$4:$D$16</c:f>
              <c:strCache>
                <c:ptCount val="13"/>
                <c:pt idx="0">
                  <c:v>Jan.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Avg.</c:v>
                </c:pt>
              </c:strCache>
            </c:strRef>
          </c:cat>
          <c:val>
            <c:numRef>
              <c:f>Sheet1!$E$4:$E$16</c:f>
              <c:numCache>
                <c:formatCode>0.0</c:formatCode>
                <c:ptCount val="13"/>
                <c:pt idx="0">
                  <c:v>542.21428571428567</c:v>
                </c:pt>
                <c:pt idx="1">
                  <c:v>511.75714285714287</c:v>
                </c:pt>
                <c:pt idx="2">
                  <c:v>623.64285714285711</c:v>
                </c:pt>
                <c:pt idx="3">
                  <c:v>696.48571428571427</c:v>
                </c:pt>
                <c:pt idx="4">
                  <c:v>705.5428571428572</c:v>
                </c:pt>
                <c:pt idx="5">
                  <c:v>602.19999999999993</c:v>
                </c:pt>
                <c:pt idx="6">
                  <c:v>624.78571428571411</c:v>
                </c:pt>
                <c:pt idx="7">
                  <c:v>675.44285714285718</c:v>
                </c:pt>
                <c:pt idx="8">
                  <c:v>635.24285714285725</c:v>
                </c:pt>
                <c:pt idx="9">
                  <c:v>568.58571428571429</c:v>
                </c:pt>
                <c:pt idx="10">
                  <c:v>530.42857142857144</c:v>
                </c:pt>
                <c:pt idx="11">
                  <c:v>528.1857142857142</c:v>
                </c:pt>
                <c:pt idx="12">
                  <c:v>569.68571428571431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F-4DC8-9FEA-D9D044FF6351}"/>
            </c:ext>
          </c:extLst>
        </c:ser>
        <c:ser>
          <c:idx val="1"/>
          <c:order val="1"/>
          <c:tx>
            <c:strRef>
              <c:f>Sheet1!$F$2:$F$3</c:f>
              <c:strCache>
                <c:ptCount val="2"/>
                <c:pt idx="0">
                  <c:v>Farm Gate Price (JD/ton)</c:v>
                </c:pt>
                <c:pt idx="1">
                  <c:v>2023-2024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Sheet1!$D$4:$D$16</c:f>
              <c:strCache>
                <c:ptCount val="13"/>
                <c:pt idx="0">
                  <c:v>Jan.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Avg.</c:v>
                </c:pt>
              </c:strCache>
            </c:strRef>
          </c:cat>
          <c:val>
            <c:numRef>
              <c:f>Sheet1!$F$4:$F$16</c:f>
              <c:numCache>
                <c:formatCode>0.0</c:formatCode>
                <c:ptCount val="13"/>
                <c:pt idx="0">
                  <c:v>355.7</c:v>
                </c:pt>
                <c:pt idx="1">
                  <c:v>335.45</c:v>
                </c:pt>
                <c:pt idx="2">
                  <c:v>338.65</c:v>
                </c:pt>
                <c:pt idx="3">
                  <c:v>442.79999999999995</c:v>
                </c:pt>
                <c:pt idx="4">
                  <c:v>511.6</c:v>
                </c:pt>
                <c:pt idx="5">
                  <c:v>653.4</c:v>
                </c:pt>
                <c:pt idx="6">
                  <c:v>552.79999999999995</c:v>
                </c:pt>
                <c:pt idx="7">
                  <c:v>571.15</c:v>
                </c:pt>
                <c:pt idx="8">
                  <c:v>426.6</c:v>
                </c:pt>
                <c:pt idx="9">
                  <c:v>335.25</c:v>
                </c:pt>
                <c:pt idx="10">
                  <c:v>272.20000000000005</c:v>
                </c:pt>
                <c:pt idx="11">
                  <c:v>257.10000000000002</c:v>
                </c:pt>
                <c:pt idx="12">
                  <c:v>366.45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F-4DC8-9FEA-D9D044FF6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0998800"/>
        <c:axId val="1081010032"/>
      </c:barChart>
      <c:catAx>
        <c:axId val="10809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010032"/>
        <c:crosses val="autoZero"/>
        <c:auto val="1"/>
        <c:lblAlgn val="ctr"/>
        <c:lblOffset val="100"/>
        <c:noMultiLvlLbl val="0"/>
      </c:catAx>
      <c:valAx>
        <c:axId val="10810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99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FF0000"/>
                </a:solidFill>
              </a:rPr>
              <a:t>Orange Cultivated Areas (du)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'orange area'!$A$5</c:f>
              <c:strCache>
                <c:ptCount val="1"/>
                <c:pt idx="0">
                  <c:v>NJV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'orange area'!$B$4:$P$4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'orange area'!$B$5:$P$5</c:f>
              <c:numCache>
                <c:formatCode>General</c:formatCode>
                <c:ptCount val="15"/>
                <c:pt idx="0">
                  <c:v>22120.899999999998</c:v>
                </c:pt>
                <c:pt idx="1">
                  <c:v>22196.899999999998</c:v>
                </c:pt>
                <c:pt idx="2">
                  <c:v>22241.899999999998</c:v>
                </c:pt>
                <c:pt idx="3">
                  <c:v>24011.5</c:v>
                </c:pt>
                <c:pt idx="4">
                  <c:v>24069.800000000003</c:v>
                </c:pt>
                <c:pt idx="5">
                  <c:v>24213.5</c:v>
                </c:pt>
                <c:pt idx="6">
                  <c:v>24293.599999999999</c:v>
                </c:pt>
                <c:pt idx="7">
                  <c:v>22512.600000000002</c:v>
                </c:pt>
                <c:pt idx="8">
                  <c:v>22522.600000000002</c:v>
                </c:pt>
                <c:pt idx="9">
                  <c:v>22928.100000000002</c:v>
                </c:pt>
                <c:pt idx="10">
                  <c:v>23007.800000000003</c:v>
                </c:pt>
                <c:pt idx="11">
                  <c:v>23592.400000000001</c:v>
                </c:pt>
                <c:pt idx="12">
                  <c:v>23772.899999999998</c:v>
                </c:pt>
                <c:pt idx="13">
                  <c:v>23955.5</c:v>
                </c:pt>
                <c:pt idx="14">
                  <c:v>24140.400000000001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25-4FEA-8FDA-9F16F7C19B45}"/>
            </c:ext>
          </c:extLst>
        </c:ser>
        <c:ser>
          <c:idx val="2"/>
          <c:order val="1"/>
          <c:tx>
            <c:strRef>
              <c:f>'orange area'!$A$6</c:f>
              <c:strCache>
                <c:ptCount val="1"/>
                <c:pt idx="0">
                  <c:v>Jordan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'orange area'!$B$4:$P$4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'orange area'!$B$6:$P$6</c:f>
              <c:numCache>
                <c:formatCode>General</c:formatCode>
                <c:ptCount val="15"/>
                <c:pt idx="0">
                  <c:v>26090.799999999996</c:v>
                </c:pt>
                <c:pt idx="1">
                  <c:v>26167.299999999996</c:v>
                </c:pt>
                <c:pt idx="2">
                  <c:v>26228.799999999996</c:v>
                </c:pt>
                <c:pt idx="3">
                  <c:v>26432.5</c:v>
                </c:pt>
                <c:pt idx="4">
                  <c:v>26490.800000000003</c:v>
                </c:pt>
                <c:pt idx="5">
                  <c:v>26634.5</c:v>
                </c:pt>
                <c:pt idx="6">
                  <c:v>26714.6</c:v>
                </c:pt>
                <c:pt idx="7">
                  <c:v>24200.300000000003</c:v>
                </c:pt>
                <c:pt idx="8">
                  <c:v>24216.000000000004</c:v>
                </c:pt>
                <c:pt idx="9">
                  <c:v>24621.500000000004</c:v>
                </c:pt>
                <c:pt idx="10">
                  <c:v>24939.200000000004</c:v>
                </c:pt>
                <c:pt idx="11">
                  <c:v>25920.800000000003</c:v>
                </c:pt>
                <c:pt idx="12">
                  <c:v>26124.099999999995</c:v>
                </c:pt>
                <c:pt idx="13">
                  <c:v>26330.799999999999</c:v>
                </c:pt>
                <c:pt idx="14">
                  <c:v>26540.000000000004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25-4FEA-8FDA-9F16F7C19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806112"/>
        <c:axId val="1850815264"/>
      </c:lineChart>
      <c:catAx>
        <c:axId val="18508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815264"/>
        <c:crosses val="autoZero"/>
        <c:auto val="1"/>
        <c:lblAlgn val="ctr"/>
        <c:lblOffset val="100"/>
        <c:noMultiLvlLbl val="0"/>
      </c:catAx>
      <c:valAx>
        <c:axId val="185081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8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4450"/>
            <a:ext cx="7772400" cy="2571750"/>
          </a:xfrm>
        </p:spPr>
        <p:txBody>
          <a:bodyPr>
            <a:noAutofit/>
          </a:bodyPr>
          <a:lstStyle/>
          <a:p>
            <a:r>
              <a:rPr lang="en-US" sz="2800" b="1" dirty="0"/>
              <a:t>Combining Remote Sensing-Based Water Productivity Assessment with Economic Analysis</a:t>
            </a:r>
            <a:br>
              <a:rPr lang="en-US" sz="2800" dirty="0"/>
            </a:br>
            <a:r>
              <a:rPr lang="en-US" sz="2800" dirty="0"/>
              <a:t>Sept 3, 2025</a:t>
            </a:r>
            <a:br>
              <a:rPr lang="en-US" sz="2800" dirty="0"/>
            </a:br>
            <a:r>
              <a:rPr lang="en-US" sz="2800" dirty="0"/>
              <a:t>Amman, Jordan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Main drivers of water productivity in citrus production in the Northern Jordan Valley</a:t>
            </a:r>
          </a:p>
        </p:txBody>
      </p:sp>
      <p:pic>
        <p:nvPicPr>
          <p:cNvPr id="6" name="Imagen 16" descr="Forma&#10;&#10;Descripción generada automáticamente con confianza media">
            <a:extLst>
              <a:ext uri="{FF2B5EF4-FFF2-40B4-BE49-F238E27FC236}">
                <a16:creationId xmlns:a16="http://schemas.microsoft.com/office/drawing/2014/main" id="{5AE95A77-274C-8F48-A60A-BFEDC25249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304800"/>
            <a:ext cx="2467610" cy="990600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120037B-3383-070D-1D8C-204492E76D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304800"/>
            <a:ext cx="1790700" cy="9398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14500" y="5829300"/>
            <a:ext cx="64008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Dr. Emad Al-Karablieh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School of Agriculture, The University of Jordan</a:t>
            </a:r>
          </a:p>
        </p:txBody>
      </p:sp>
    </p:spTree>
    <p:extLst>
      <p:ext uri="{BB962C8B-B14F-4D97-AF65-F5344CB8AC3E}">
        <p14:creationId xmlns:p14="http://schemas.microsoft.com/office/powerpoint/2010/main" val="180795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/>
              <a:t>Trends of Lemon Prices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76694"/>
              </p:ext>
            </p:extLst>
          </p:nvPr>
        </p:nvGraphicFramePr>
        <p:xfrm>
          <a:off x="457200" y="1600200"/>
          <a:ext cx="59912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705350" y="1971675"/>
            <a:ext cx="95250" cy="3190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4" y="1417639"/>
            <a:ext cx="2936081" cy="2716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5" y="4133850"/>
            <a:ext cx="2869406" cy="27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3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Monthly Lemon Farm Gate Price (JD/ton)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2588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/>
              <a:t>Lemon Production Trends in NJV (</a:t>
            </a:r>
            <a:r>
              <a:rPr lang="en-US" sz="3600" b="1"/>
              <a:t>2010–2024)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226"/>
            <a:ext cx="8229600" cy="50879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1</a:t>
            </a:r>
            <a:r>
              <a:rPr lang="en-US" sz="3400" b="1" dirty="0"/>
              <a:t>. Area &amp; Tree Dynamics</a:t>
            </a:r>
            <a:endParaRPr lang="en-US" sz="3400" dirty="0"/>
          </a:p>
          <a:p>
            <a:r>
              <a:rPr lang="en-US" sz="3400" b="1" dirty="0"/>
              <a:t>Total area</a:t>
            </a:r>
            <a:r>
              <a:rPr lang="en-US" sz="3400" dirty="0"/>
              <a:t> increased steadily from </a:t>
            </a:r>
            <a:r>
              <a:rPr lang="en-US" sz="3400" b="1" dirty="0"/>
              <a:t>13,264 </a:t>
            </a:r>
            <a:r>
              <a:rPr lang="en-US" sz="3400" b="1" dirty="0" err="1"/>
              <a:t>dunums</a:t>
            </a:r>
            <a:r>
              <a:rPr lang="en-US" sz="3400" b="1" dirty="0"/>
              <a:t> (2010)</a:t>
            </a:r>
            <a:r>
              <a:rPr lang="en-US" sz="3400" dirty="0"/>
              <a:t> to </a:t>
            </a:r>
            <a:r>
              <a:rPr lang="en-US" sz="3400" b="1" dirty="0"/>
              <a:t>17,747 </a:t>
            </a:r>
            <a:r>
              <a:rPr lang="en-US" sz="3400" b="1" dirty="0" err="1"/>
              <a:t>dunums</a:t>
            </a:r>
            <a:r>
              <a:rPr lang="en-US" sz="3400" b="1" dirty="0"/>
              <a:t> (2024)</a:t>
            </a:r>
            <a:r>
              <a:rPr lang="en-US" sz="3400" dirty="0"/>
              <a:t> (</a:t>
            </a:r>
            <a:r>
              <a:rPr lang="en-US" sz="3400" b="1" dirty="0"/>
              <a:t>+33.8%</a:t>
            </a:r>
            <a:r>
              <a:rPr lang="en-US" sz="3400" dirty="0"/>
              <a:t>).</a:t>
            </a:r>
          </a:p>
          <a:p>
            <a:r>
              <a:rPr lang="en-US" sz="3400" b="1" dirty="0"/>
              <a:t>Non-bearing area</a:t>
            </a:r>
            <a:r>
              <a:rPr lang="en-US" sz="3400" dirty="0"/>
              <a:t> surged after 2014, peaking at </a:t>
            </a:r>
            <a:r>
              <a:rPr lang="en-US" sz="3400" b="1" dirty="0"/>
              <a:t>6,684 </a:t>
            </a:r>
            <a:r>
              <a:rPr lang="en-US" sz="3400" b="1" dirty="0" err="1"/>
              <a:t>dunums</a:t>
            </a:r>
            <a:r>
              <a:rPr lang="en-US" sz="3400" b="1" dirty="0"/>
              <a:t> in 2022</a:t>
            </a:r>
            <a:r>
              <a:rPr lang="en-US" sz="3400" dirty="0"/>
              <a:t>, indicating recent orchard expansion.</a:t>
            </a:r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2. Production &amp; Yields</a:t>
            </a:r>
            <a:endParaRPr lang="en-US" sz="3400" dirty="0"/>
          </a:p>
          <a:p>
            <a:r>
              <a:rPr lang="en-US" sz="3400" dirty="0"/>
              <a:t>Production grew from </a:t>
            </a:r>
            <a:r>
              <a:rPr lang="en-US" sz="3400" b="1" dirty="0"/>
              <a:t>24,896 tons (2010)</a:t>
            </a:r>
            <a:r>
              <a:rPr lang="en-US" sz="3400" dirty="0"/>
              <a:t> to </a:t>
            </a:r>
            <a:r>
              <a:rPr lang="en-US" sz="3400" b="1" dirty="0"/>
              <a:t>42,550 tons (2024)</a:t>
            </a:r>
            <a:r>
              <a:rPr lang="en-US" sz="3400" dirty="0"/>
              <a:t> (</a:t>
            </a:r>
            <a:r>
              <a:rPr lang="en-US" sz="3400" b="1" dirty="0"/>
              <a:t>+71%</a:t>
            </a:r>
            <a:r>
              <a:rPr lang="en-US" sz="3400" dirty="0"/>
              <a:t>).</a:t>
            </a:r>
          </a:p>
          <a:p>
            <a:r>
              <a:rPr lang="en-US" sz="3400" dirty="0"/>
              <a:t>Yield per bearing </a:t>
            </a:r>
            <a:r>
              <a:rPr lang="en-US" sz="3400" dirty="0" err="1"/>
              <a:t>dunum</a:t>
            </a:r>
            <a:r>
              <a:rPr lang="en-US" sz="3400" dirty="0"/>
              <a:t> improved from </a:t>
            </a:r>
            <a:r>
              <a:rPr lang="en-US" sz="3400" b="1" dirty="0"/>
              <a:t>1,909 kg</a:t>
            </a:r>
            <a:r>
              <a:rPr lang="en-US" sz="3400" dirty="0"/>
              <a:t> to </a:t>
            </a:r>
            <a:r>
              <a:rPr lang="en-US" sz="3400" b="1" dirty="0"/>
              <a:t>3,260 kg</a:t>
            </a:r>
            <a:r>
              <a:rPr lang="en-US" sz="3400" dirty="0"/>
              <a:t> (</a:t>
            </a:r>
            <a:r>
              <a:rPr lang="en-US" sz="3400" b="1" dirty="0"/>
              <a:t>+70.8%</a:t>
            </a:r>
            <a:r>
              <a:rPr lang="en-US" sz="3400" dirty="0"/>
              <a:t>).</a:t>
            </a:r>
          </a:p>
          <a:p>
            <a:r>
              <a:rPr lang="en-US" sz="3400" dirty="0"/>
              <a:t>Yield per bearing tree increased from </a:t>
            </a:r>
            <a:r>
              <a:rPr lang="en-US" sz="3400" b="1" dirty="0"/>
              <a:t>60 kg</a:t>
            </a:r>
            <a:r>
              <a:rPr lang="en-US" sz="3400" dirty="0"/>
              <a:t> to </a:t>
            </a:r>
            <a:r>
              <a:rPr lang="en-US" sz="3400" b="1" dirty="0"/>
              <a:t>95 kg</a:t>
            </a:r>
            <a:r>
              <a:rPr lang="en-US" sz="3400" dirty="0"/>
              <a:t>.</a:t>
            </a:r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3. Tree Numbers &amp; Density</a:t>
            </a:r>
            <a:endParaRPr lang="en-US" sz="3400" dirty="0"/>
          </a:p>
          <a:p>
            <a:r>
              <a:rPr lang="en-US" sz="3400" dirty="0"/>
              <a:t>Bearing trees grew from </a:t>
            </a:r>
            <a:r>
              <a:rPr lang="en-US" sz="3400" b="1" dirty="0"/>
              <a:t>415,831</a:t>
            </a:r>
            <a:r>
              <a:rPr lang="en-US" sz="3400" dirty="0"/>
              <a:t> in 2010 to </a:t>
            </a:r>
            <a:r>
              <a:rPr lang="en-US" sz="3400" b="1" dirty="0"/>
              <a:t>450,000</a:t>
            </a:r>
            <a:r>
              <a:rPr lang="en-US" sz="3400" dirty="0"/>
              <a:t> in 2024.</a:t>
            </a:r>
          </a:p>
          <a:p>
            <a:r>
              <a:rPr lang="en-US" sz="3400" dirty="0"/>
              <a:t>Total trees increased markedly to </a:t>
            </a:r>
            <a:r>
              <a:rPr lang="en-US" sz="3400" b="1" dirty="0"/>
              <a:t>611,796</a:t>
            </a:r>
            <a:r>
              <a:rPr lang="en-US" sz="3400" dirty="0"/>
              <a:t> in 2024, with </a:t>
            </a:r>
            <a:r>
              <a:rPr lang="en-US" sz="3400" b="1" dirty="0"/>
              <a:t>~34 trees/</a:t>
            </a:r>
            <a:r>
              <a:rPr lang="en-US" sz="3400" b="1" dirty="0" err="1"/>
              <a:t>dunum</a:t>
            </a:r>
            <a:r>
              <a:rPr lang="en-US" sz="3400" dirty="0"/>
              <a:t> density.</a:t>
            </a:r>
          </a:p>
          <a:p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Key Insights</a:t>
            </a:r>
            <a:endParaRPr lang="en-US" sz="3400" dirty="0"/>
          </a:p>
          <a:p>
            <a:r>
              <a:rPr lang="en-US" sz="3400" dirty="0"/>
              <a:t>Strong upward trend in both </a:t>
            </a:r>
            <a:r>
              <a:rPr lang="en-US" sz="3400" b="1" dirty="0"/>
              <a:t>area</a:t>
            </a:r>
            <a:r>
              <a:rPr lang="en-US" sz="3400" dirty="0"/>
              <a:t> and </a:t>
            </a:r>
            <a:r>
              <a:rPr lang="en-US" sz="3400" b="1" dirty="0"/>
              <a:t>productivity</a:t>
            </a:r>
            <a:r>
              <a:rPr lang="en-US" sz="3400" dirty="0"/>
              <a:t>, driven by orchard renewal &amp; improved agronomic practices.</a:t>
            </a:r>
          </a:p>
          <a:p>
            <a:r>
              <a:rPr lang="en-US" sz="3400" dirty="0"/>
              <a:t>Expansion in non-bearing areas suggests continued future production growth.</a:t>
            </a:r>
          </a:p>
          <a:p>
            <a:r>
              <a:rPr lang="en-US" sz="3400" dirty="0"/>
              <a:t>Yield gains per tree indicate better management, possibly linked to irrigation and fertilizer use efficiency.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en-US" sz="3600" dirty="0"/>
              <a:t>Stability of Oranges Cultivated Areas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4570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33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en-US" sz="4000" b="1" dirty="0"/>
              <a:t>Trends of Orange Production (ton)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987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553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of Orange Trees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4235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41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Navel Orange Production Trends (2010–2024)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1. Area &amp; Orchard Structure</a:t>
            </a:r>
            <a:endParaRPr lang="en-US" dirty="0"/>
          </a:p>
          <a:p>
            <a:r>
              <a:rPr lang="en-US" dirty="0"/>
              <a:t>Total area increased from </a:t>
            </a:r>
            <a:r>
              <a:rPr lang="en-US" b="1" dirty="0"/>
              <a:t>10,169 </a:t>
            </a:r>
            <a:r>
              <a:rPr lang="en-US" b="1" dirty="0" err="1"/>
              <a:t>dunums</a:t>
            </a:r>
            <a:r>
              <a:rPr lang="en-US" b="1" dirty="0"/>
              <a:t> (2010)</a:t>
            </a:r>
            <a:r>
              <a:rPr lang="en-US" dirty="0"/>
              <a:t> to </a:t>
            </a:r>
            <a:r>
              <a:rPr lang="en-US" b="1" dirty="0"/>
              <a:t>11,926 </a:t>
            </a:r>
            <a:r>
              <a:rPr lang="en-US" b="1" dirty="0" err="1"/>
              <a:t>dunums</a:t>
            </a:r>
            <a:r>
              <a:rPr lang="en-US" b="1" dirty="0"/>
              <a:t> (2024)</a:t>
            </a:r>
            <a:r>
              <a:rPr lang="en-US" dirty="0"/>
              <a:t> (</a:t>
            </a:r>
            <a:r>
              <a:rPr lang="en-US" b="1" dirty="0"/>
              <a:t>+17.3%</a:t>
            </a:r>
            <a:r>
              <a:rPr lang="en-US" dirty="0"/>
              <a:t>).</a:t>
            </a:r>
          </a:p>
          <a:p>
            <a:r>
              <a:rPr lang="en-US" dirty="0"/>
              <a:t>Bearing area declined from 2010 to 2021, then partially recovered, stabilizing at </a:t>
            </a:r>
            <a:r>
              <a:rPr lang="en-US" b="1" dirty="0"/>
              <a:t>9,137 </a:t>
            </a:r>
            <a:r>
              <a:rPr lang="en-US" b="1" dirty="0" err="1"/>
              <a:t>dunums</a:t>
            </a:r>
            <a:r>
              <a:rPr lang="en-US" dirty="0"/>
              <a:t> in 2023–2024.</a:t>
            </a:r>
          </a:p>
          <a:p>
            <a:r>
              <a:rPr lang="en-US" dirty="0"/>
              <a:t>Non-bearing area expanded after 2018, peaking at </a:t>
            </a:r>
            <a:r>
              <a:rPr lang="en-US" b="1" dirty="0"/>
              <a:t>3,201 </a:t>
            </a:r>
            <a:r>
              <a:rPr lang="en-US" b="1" dirty="0" err="1"/>
              <a:t>dunums</a:t>
            </a:r>
            <a:r>
              <a:rPr lang="en-US" b="1" dirty="0"/>
              <a:t> (2022)</a:t>
            </a:r>
            <a:r>
              <a:rPr lang="en-US" dirty="0"/>
              <a:t>, showing recent replanting/expansion.</a:t>
            </a:r>
          </a:p>
          <a:p>
            <a:pPr marL="0" indent="0">
              <a:buNone/>
            </a:pPr>
            <a:r>
              <a:rPr lang="en-US" b="1" dirty="0"/>
              <a:t>2. Production &amp; Yields</a:t>
            </a:r>
            <a:endParaRPr lang="en-US" dirty="0"/>
          </a:p>
          <a:p>
            <a:r>
              <a:rPr lang="en-US" dirty="0"/>
              <a:t>Production rose from </a:t>
            </a:r>
            <a:r>
              <a:rPr lang="en-US" b="1" dirty="0"/>
              <a:t>14,972 tons (2010)</a:t>
            </a:r>
            <a:r>
              <a:rPr lang="en-US" dirty="0"/>
              <a:t> to a peak of </a:t>
            </a:r>
            <a:r>
              <a:rPr lang="en-US" b="1" dirty="0"/>
              <a:t>30,612 tons (2023)</a:t>
            </a:r>
            <a:r>
              <a:rPr lang="en-US" dirty="0"/>
              <a:t>, before settling at </a:t>
            </a:r>
            <a:r>
              <a:rPr lang="en-US" b="1" dirty="0"/>
              <a:t>22,846 tons (2024)</a:t>
            </a:r>
            <a:r>
              <a:rPr lang="en-US" dirty="0"/>
              <a:t>.</a:t>
            </a:r>
          </a:p>
          <a:p>
            <a:r>
              <a:rPr lang="en-US" dirty="0"/>
              <a:t>Yield per bearing </a:t>
            </a:r>
            <a:r>
              <a:rPr lang="en-US" dirty="0" err="1"/>
              <a:t>dunum</a:t>
            </a:r>
            <a:r>
              <a:rPr lang="en-US" dirty="0"/>
              <a:t> increased from </a:t>
            </a:r>
            <a:r>
              <a:rPr lang="en-US" b="1" dirty="0"/>
              <a:t>1,654 kg</a:t>
            </a:r>
            <a:r>
              <a:rPr lang="en-US" dirty="0"/>
              <a:t> to </a:t>
            </a:r>
            <a:r>
              <a:rPr lang="en-US" b="1" dirty="0"/>
              <a:t>2,500 kg</a:t>
            </a:r>
            <a:r>
              <a:rPr lang="en-US" dirty="0"/>
              <a:t> in 2024, peaking at </a:t>
            </a:r>
            <a:r>
              <a:rPr lang="en-US" b="1" dirty="0"/>
              <a:t>3,350 kg</a:t>
            </a:r>
            <a:r>
              <a:rPr lang="en-US" dirty="0"/>
              <a:t> in 2023.</a:t>
            </a:r>
          </a:p>
          <a:p>
            <a:r>
              <a:rPr lang="en-US" dirty="0"/>
              <a:t>Yield per bearing tree rose from </a:t>
            </a:r>
            <a:r>
              <a:rPr lang="en-US" b="1" dirty="0"/>
              <a:t>51 kg</a:t>
            </a:r>
            <a:r>
              <a:rPr lang="en-US" dirty="0"/>
              <a:t> to </a:t>
            </a:r>
            <a:r>
              <a:rPr lang="en-US" b="1" dirty="0"/>
              <a:t>71 kg</a:t>
            </a:r>
            <a:r>
              <a:rPr lang="en-US" dirty="0"/>
              <a:t>, peaking at </a:t>
            </a:r>
            <a:r>
              <a:rPr lang="en-US" b="1" dirty="0"/>
              <a:t>96 kg</a:t>
            </a:r>
            <a:r>
              <a:rPr lang="en-US" dirty="0"/>
              <a:t> in 2023.</a:t>
            </a:r>
          </a:p>
          <a:p>
            <a:pPr marL="0" indent="0">
              <a:buNone/>
            </a:pPr>
            <a:r>
              <a:rPr lang="en-US" b="1" dirty="0"/>
              <a:t>3. Tree Numbers &amp; Density</a:t>
            </a:r>
            <a:endParaRPr lang="en-US" dirty="0"/>
          </a:p>
          <a:p>
            <a:r>
              <a:rPr lang="en-US" dirty="0"/>
              <a:t>Bearing trees fluctuated, starting at </a:t>
            </a:r>
            <a:r>
              <a:rPr lang="en-US" b="1" dirty="0"/>
              <a:t>291,513</a:t>
            </a:r>
            <a:r>
              <a:rPr lang="en-US" dirty="0"/>
              <a:t> in 2010, reaching </a:t>
            </a:r>
            <a:r>
              <a:rPr lang="en-US" b="1" dirty="0"/>
              <a:t>320,000</a:t>
            </a:r>
            <a:r>
              <a:rPr lang="en-US" dirty="0"/>
              <a:t> in 2023–2024.</a:t>
            </a:r>
          </a:p>
          <a:p>
            <a:r>
              <a:rPr lang="en-US" dirty="0"/>
              <a:t>Tree density increased from </a:t>
            </a:r>
            <a:r>
              <a:rPr lang="en-US" b="1" dirty="0"/>
              <a:t>32 to 35 trees/</a:t>
            </a:r>
            <a:r>
              <a:rPr lang="en-US" b="1" dirty="0" err="1"/>
              <a:t>dunum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Key Insights</a:t>
            </a:r>
            <a:endParaRPr lang="en-US" dirty="0"/>
          </a:p>
          <a:p>
            <a:r>
              <a:rPr lang="en-US" dirty="0"/>
              <a:t>Moderate area growth, but substantial yield improvement due to orchard rejuvenation and improved management.</a:t>
            </a:r>
          </a:p>
          <a:p>
            <a:r>
              <a:rPr lang="en-US" dirty="0"/>
              <a:t>2023 marks an exceptional yield spike, possibly from favorable climate or improved inputs.</a:t>
            </a:r>
          </a:p>
          <a:p>
            <a:r>
              <a:rPr lang="en-US" dirty="0"/>
              <a:t>High non-bearing area suggests further production growth potential in coming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Citrus Economics in NJV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799660"/>
              </p:ext>
            </p:extLst>
          </p:nvPr>
        </p:nvGraphicFramePr>
        <p:xfrm>
          <a:off x="457200" y="1733550"/>
          <a:ext cx="8229600" cy="4248150"/>
        </p:xfrm>
        <a:graphic>
          <a:graphicData uri="http://schemas.openxmlformats.org/drawingml/2006/table">
            <a:tbl>
              <a:tblPr/>
              <a:tblGrid>
                <a:gridCol w="1217745">
                  <a:extLst>
                    <a:ext uri="{9D8B030D-6E8A-4147-A177-3AD203B41FA5}">
                      <a16:colId xmlns:a16="http://schemas.microsoft.com/office/drawing/2014/main" val="3803793531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3171133584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2266308927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2955682237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250645607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1051966301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3971487266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4067627287"/>
                    </a:ext>
                  </a:extLst>
                </a:gridCol>
                <a:gridCol w="667796">
                  <a:extLst>
                    <a:ext uri="{9D8B030D-6E8A-4147-A177-3AD203B41FA5}">
                      <a16:colId xmlns:a16="http://schemas.microsoft.com/office/drawing/2014/main" val="2822281823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2655129020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415968680"/>
                    </a:ext>
                  </a:extLst>
                </a:gridCol>
                <a:gridCol w="579411">
                  <a:extLst>
                    <a:ext uri="{9D8B030D-6E8A-4147-A177-3AD203B41FA5}">
                      <a16:colId xmlns:a16="http://schemas.microsoft.com/office/drawing/2014/main" val="1362282551"/>
                    </a:ext>
                  </a:extLst>
                </a:gridCol>
                <a:gridCol w="549949">
                  <a:extLst>
                    <a:ext uri="{9D8B030D-6E8A-4147-A177-3AD203B41FA5}">
                      <a16:colId xmlns:a16="http://schemas.microsoft.com/office/drawing/2014/main" val="146379514"/>
                    </a:ext>
                  </a:extLst>
                </a:gridCol>
              </a:tblGrid>
              <a:tr h="10419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(ton)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(du)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Rough Yield (ton/du)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Trees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Bearing Trees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Trees per du (no/du)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Fruitful Area (du)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 of Fruitful Area (ton/du)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 per Fruitful Tree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 Gate Price (JD/ton)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 (JD/du)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WP (JD/m3)</a:t>
                      </a:r>
                    </a:p>
                  </a:txBody>
                  <a:tcPr marL="5892" marR="5892" marT="58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692541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Lemons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42,550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17,747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611,796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450,000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13,054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3.26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94.56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1,103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697097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Oranges,  local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60,565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727534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Oranges,  navel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22,846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11,926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417,674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320,000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9,137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71.39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1,165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44092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Oranges,  red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12,136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3,912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129,199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127,000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59373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Oranges,  valencia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58,880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57,250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628885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Oranges,  french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58,318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958826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Oranges,  shamouti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5,519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2,976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98,803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63.81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14136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Clementines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15,618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10,190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330,208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298,000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9,196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52.41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861354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Mandarins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3,687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119,249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188389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Grapefruits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1,591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44,633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12918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Medn. mandarins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430731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Pummelors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87,685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57,000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1,710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728658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120,245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59,659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2,019,395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1,645,835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48,623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1,049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5892" marR="5892" marT="5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89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87321"/>
              </p:ext>
            </p:extLst>
          </p:nvPr>
        </p:nvGraphicFramePr>
        <p:xfrm>
          <a:off x="457199" y="1714502"/>
          <a:ext cx="8229602" cy="45002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55778">
                  <a:extLst>
                    <a:ext uri="{9D8B030D-6E8A-4147-A177-3AD203B41FA5}">
                      <a16:colId xmlns:a16="http://schemas.microsoft.com/office/drawing/2014/main" val="3234446686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1610378087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261719960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4057085771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414892298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2638251854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1553926606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3234776057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4181543042"/>
                    </a:ext>
                  </a:extLst>
                </a:gridCol>
              </a:tblGrid>
              <a:tr h="1235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Productivity of Water (Kg/m3)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WUE, Gross Output (JD/M3)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Water Gross Margin (JD/m3)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Water Gross Value Added (JD/m3)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 Water Net Value Added (JD/m3)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Net Profitability (FAP) (JD/m3)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Percent cost of Water from total cost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Applied Water Quantity (M3/du)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4217383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Lemons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7.93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1.45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1.40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1.32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1549112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Oranges, local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1.33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2798668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Oranges, navel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8226568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Oranges, 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8030239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Oranges, </a:t>
                      </a:r>
                      <a:r>
                        <a:rPr lang="en-US" sz="1400" u="none" strike="noStrike" dirty="0" err="1">
                          <a:effectLst/>
                        </a:rPr>
                        <a:t>valencia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1.63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3136961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Oranges, </a:t>
                      </a:r>
                      <a:r>
                        <a:rPr lang="en-US" sz="1400" u="none" strike="noStrike" dirty="0" err="1">
                          <a:effectLst/>
                        </a:rPr>
                        <a:t>french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3004914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Oranges, </a:t>
                      </a:r>
                      <a:r>
                        <a:rPr lang="en-US" sz="1400" u="none" strike="noStrike" dirty="0" err="1">
                          <a:effectLst/>
                        </a:rPr>
                        <a:t>shamouti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9481849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Clementines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0.20</a:t>
                      </a:r>
                      <a:endParaRPr lang="en-US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239495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Mandarins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0.30</a:t>
                      </a:r>
                      <a:endParaRPr lang="en-US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9255523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Grapefruits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9626750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Medn</a:t>
                      </a:r>
                      <a:r>
                        <a:rPr lang="en-US" sz="1400" u="none" strike="noStrike" dirty="0">
                          <a:effectLst/>
                        </a:rPr>
                        <a:t>. mandarins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0660764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Pummelors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8669426"/>
                  </a:ext>
                </a:extLst>
              </a:tr>
              <a:tr h="24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6.43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2.46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837095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323852"/>
            <a:ext cx="8229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 Aggregate Water Productivity</a:t>
            </a:r>
          </a:p>
        </p:txBody>
      </p:sp>
    </p:spTree>
    <p:extLst>
      <p:ext uri="{BB962C8B-B14F-4D97-AF65-F5344CB8AC3E}">
        <p14:creationId xmlns:p14="http://schemas.microsoft.com/office/powerpoint/2010/main" val="214597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3. Top Performing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800" b="1" dirty="0">
                <a:solidFill>
                  <a:srgbClr val="FF0000"/>
                </a:solidFill>
              </a:rPr>
              <a:t>Lemons</a:t>
            </a:r>
          </a:p>
          <a:p>
            <a:pPr lvl="1"/>
            <a:r>
              <a:rPr lang="en-US" sz="3800" dirty="0"/>
              <a:t>Largest production: </a:t>
            </a:r>
            <a:r>
              <a:rPr lang="en-US" sz="3800" b="1" dirty="0"/>
              <a:t>42,550 tons (35% of total citrus)</a:t>
            </a:r>
            <a:r>
              <a:rPr lang="en-US" sz="3800" dirty="0"/>
              <a:t>.</a:t>
            </a:r>
          </a:p>
          <a:p>
            <a:pPr lvl="1"/>
            <a:r>
              <a:rPr lang="en-US" sz="3800" dirty="0"/>
              <a:t>Highest number of trees: </a:t>
            </a:r>
            <a:r>
              <a:rPr lang="en-US" sz="3800" b="1" dirty="0"/>
              <a:t>611,796 (450,000 bearing)</a:t>
            </a:r>
            <a:r>
              <a:rPr lang="en-US" sz="3800" dirty="0"/>
              <a:t>.</a:t>
            </a:r>
          </a:p>
          <a:p>
            <a:pPr lvl="1"/>
            <a:r>
              <a:rPr lang="en-US" sz="3800" dirty="0"/>
              <a:t>Yield: </a:t>
            </a:r>
            <a:r>
              <a:rPr lang="en-US" sz="3800" b="1" dirty="0"/>
              <a:t>2.40 ton/du</a:t>
            </a:r>
            <a:r>
              <a:rPr lang="en-US" sz="3800" dirty="0"/>
              <a:t> (below overall citrus average).</a:t>
            </a:r>
          </a:p>
          <a:p>
            <a:pPr lvl="1"/>
            <a:r>
              <a:rPr lang="en-US" sz="3800" dirty="0"/>
              <a:t>Gross WP: </a:t>
            </a:r>
            <a:r>
              <a:rPr lang="en-US" sz="3800" b="1" dirty="0"/>
              <a:t>1.38 JD/m³</a:t>
            </a:r>
            <a:r>
              <a:rPr lang="en-US" sz="3800" dirty="0"/>
              <a:t>.</a:t>
            </a:r>
          </a:p>
          <a:p>
            <a:pPr lvl="1"/>
            <a:r>
              <a:rPr lang="en-US" sz="3800" dirty="0"/>
              <a:t>Importance: backbone of NJV citrus sector</a:t>
            </a:r>
            <a:r>
              <a:rPr lang="en-US" dirty="0"/>
              <a:t>.</a:t>
            </a:r>
          </a:p>
          <a:p>
            <a:r>
              <a:rPr lang="en-US" sz="5800" b="1" dirty="0">
                <a:solidFill>
                  <a:srgbClr val="FF0000"/>
                </a:solidFill>
              </a:rPr>
              <a:t>Oranges (Navel)</a:t>
            </a:r>
          </a:p>
          <a:p>
            <a:pPr lvl="1"/>
            <a:r>
              <a:rPr lang="en-US" sz="4000" dirty="0"/>
              <a:t>Production: </a:t>
            </a:r>
            <a:r>
              <a:rPr lang="en-US" sz="4000" b="1" dirty="0"/>
              <a:t>22,846 tons (19%)</a:t>
            </a:r>
            <a:r>
              <a:rPr lang="en-US" sz="4000" dirty="0"/>
              <a:t>.</a:t>
            </a:r>
          </a:p>
          <a:p>
            <a:pPr lvl="1"/>
            <a:r>
              <a:rPr lang="en-US" sz="4000" dirty="0"/>
              <a:t>Yield: </a:t>
            </a:r>
            <a:r>
              <a:rPr lang="en-US" sz="4000" b="1" dirty="0"/>
              <a:t>1.92 ton/du</a:t>
            </a:r>
            <a:r>
              <a:rPr lang="en-US" sz="4000" dirty="0"/>
              <a:t>.</a:t>
            </a:r>
          </a:p>
          <a:p>
            <a:pPr lvl="1"/>
            <a:r>
              <a:rPr lang="en-US" sz="4000" dirty="0"/>
              <a:t>Gross WP: </a:t>
            </a:r>
            <a:r>
              <a:rPr lang="en-US" sz="4000" b="1" dirty="0"/>
              <a:t>1.46 JD/m³</a:t>
            </a:r>
            <a:r>
              <a:rPr lang="en-US" sz="4000" dirty="0"/>
              <a:t> (above average).</a:t>
            </a:r>
          </a:p>
          <a:p>
            <a:pPr lvl="1"/>
            <a:r>
              <a:rPr lang="en-US" sz="4000" dirty="0"/>
              <a:t>Economically important alongside lemons.</a:t>
            </a:r>
          </a:p>
          <a:p>
            <a:r>
              <a:rPr lang="en-US" sz="5800" b="1" dirty="0" err="1">
                <a:solidFill>
                  <a:srgbClr val="FF0000"/>
                </a:solidFill>
              </a:rPr>
              <a:t>Clementines</a:t>
            </a:r>
            <a:endParaRPr lang="en-US" sz="5800" b="1" dirty="0">
              <a:solidFill>
                <a:srgbClr val="FF0000"/>
              </a:solidFill>
            </a:endParaRPr>
          </a:p>
          <a:p>
            <a:pPr lvl="1"/>
            <a:r>
              <a:rPr lang="en-US" sz="3500" dirty="0"/>
              <a:t>Production: </a:t>
            </a:r>
            <a:r>
              <a:rPr lang="en-US" sz="3500" b="1" dirty="0"/>
              <a:t>15,618 tons (13%)</a:t>
            </a:r>
            <a:r>
              <a:rPr lang="en-US" sz="3500" dirty="0"/>
              <a:t>.</a:t>
            </a:r>
          </a:p>
          <a:p>
            <a:pPr lvl="1"/>
            <a:r>
              <a:rPr lang="en-US" sz="3500" dirty="0"/>
              <a:t>Yield: </a:t>
            </a:r>
            <a:r>
              <a:rPr lang="en-US" sz="3500" b="1" dirty="0"/>
              <a:t>1.53 ton/du</a:t>
            </a:r>
            <a:r>
              <a:rPr lang="en-US" sz="3500" dirty="0"/>
              <a:t> (lower productivity).</a:t>
            </a:r>
          </a:p>
          <a:p>
            <a:pPr lvl="1"/>
            <a:r>
              <a:rPr lang="en-US" sz="3500" dirty="0"/>
              <a:t>Farm gate price is </a:t>
            </a:r>
            <a:r>
              <a:rPr lang="en-US" sz="3500" b="1" dirty="0"/>
              <a:t>highest (568 JD/ton)</a:t>
            </a:r>
            <a:r>
              <a:rPr lang="en-US" sz="3500" dirty="0"/>
              <a:t>.</a:t>
            </a:r>
          </a:p>
          <a:p>
            <a:pPr lvl="1"/>
            <a:r>
              <a:rPr lang="en-US" sz="3500" dirty="0"/>
              <a:t>Gross WP: </a:t>
            </a:r>
            <a:r>
              <a:rPr lang="en-US" sz="3500" b="1" dirty="0"/>
              <a:t>1.21 JD/m³</a:t>
            </a:r>
            <a:r>
              <a:rPr lang="en-US" sz="3500" dirty="0"/>
              <a:t> (slightly below average).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417638"/>
            <a:ext cx="2443162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i="1" dirty="0"/>
              <a:t>Understanding the main variables influencing water consumption and value creation citrus</a:t>
            </a:r>
          </a:p>
          <a:p>
            <a:pPr>
              <a:spcBef>
                <a:spcPts val="0"/>
              </a:spcBef>
            </a:pPr>
            <a:r>
              <a:rPr lang="en-US" sz="2800" i="1" dirty="0"/>
              <a:t>Analyze citrus crop area, production, and yield trends in the Northern Jordan Valley (2010–2024).</a:t>
            </a:r>
          </a:p>
          <a:p>
            <a:pPr>
              <a:spcBef>
                <a:spcPts val="0"/>
              </a:spcBef>
            </a:pPr>
            <a:r>
              <a:rPr lang="en-US" sz="2800" i="1" dirty="0"/>
              <a:t>Assess water productivity (WP) and economic performance across citrus varieties.</a:t>
            </a:r>
          </a:p>
          <a:p>
            <a:pPr>
              <a:spcBef>
                <a:spcPts val="0"/>
              </a:spcBef>
            </a:pPr>
            <a:r>
              <a:rPr lang="en-US" sz="2800" i="1" dirty="0"/>
              <a:t>Identify key agronomic, institutional, and market drivers influencing efficiency and value creation.</a:t>
            </a:r>
          </a:p>
          <a:p>
            <a:pPr>
              <a:spcBef>
                <a:spcPts val="0"/>
              </a:spcBef>
            </a:pPr>
            <a:r>
              <a:rPr lang="en-US" sz="2400" i="1" dirty="0"/>
              <a:t>Derive policy and farm-level recommendations for improving citrus sector sustainability under water scarcity.</a:t>
            </a:r>
          </a:p>
        </p:txBody>
      </p:sp>
    </p:spTree>
    <p:extLst>
      <p:ext uri="{BB962C8B-B14F-4D97-AF65-F5344CB8AC3E}">
        <p14:creationId xmlns:p14="http://schemas.microsoft.com/office/powerpoint/2010/main" val="85984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Intermediate Performing Crops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452288"/>
            <a:ext cx="82296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Oranges (Red)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Production: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12,136 tons (10%)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Highest yield per du: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3.10 ton/du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WP: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1.84 JD/m³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(second highest).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Very efficient in terms of returns on water 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Pummelos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Production: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3,999 tons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only, but: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Very high WP: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2.14 JD/m³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(highest among citrus).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Highest farm-gate price: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682 JD/ton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Niche crop, high value per unit area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3. Lower Performing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Grapefruits</a:t>
            </a:r>
            <a:endParaRPr lang="en-US" dirty="0"/>
          </a:p>
          <a:p>
            <a:pPr lvl="1"/>
            <a:r>
              <a:rPr lang="en-US" dirty="0"/>
              <a:t>Production: </a:t>
            </a:r>
            <a:r>
              <a:rPr lang="en-US" b="1" dirty="0"/>
              <a:t>1,591 tons</a:t>
            </a:r>
            <a:r>
              <a:rPr lang="en-US" dirty="0"/>
              <a:t> (1.3%).</a:t>
            </a:r>
          </a:p>
          <a:p>
            <a:pPr lvl="1"/>
            <a:r>
              <a:rPr lang="en-US" dirty="0"/>
              <a:t>Lowest yield per du: </a:t>
            </a:r>
            <a:r>
              <a:rPr lang="en-US" b="1" dirty="0"/>
              <a:t>1.17 ton/du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Lowest WP: </a:t>
            </a:r>
            <a:r>
              <a:rPr lang="en-US" b="1" dirty="0"/>
              <a:t>0.51 JD/m³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Economically uncompetitive.</a:t>
            </a:r>
          </a:p>
          <a:p>
            <a:r>
              <a:rPr lang="en-US" b="1" dirty="0"/>
              <a:t>Oranges (French &amp; Valencia)</a:t>
            </a:r>
            <a:endParaRPr lang="en-US" dirty="0"/>
          </a:p>
          <a:p>
            <a:pPr lvl="1"/>
            <a:r>
              <a:rPr lang="en-US" dirty="0"/>
              <a:t>Low yield (1.18–1.99 ton/du).</a:t>
            </a:r>
          </a:p>
          <a:p>
            <a:pPr lvl="1"/>
            <a:r>
              <a:rPr lang="en-US" dirty="0"/>
              <a:t>Low WP (1.04–1.19 JD/m³).</a:t>
            </a:r>
          </a:p>
          <a:p>
            <a:pPr lvl="1"/>
            <a:r>
              <a:rPr lang="en-US" dirty="0"/>
              <a:t>Not attractive under water-scarce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69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Water Productivity (WP)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Above-average WP crops (&gt;1.31 JD/m³)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Pummelos</a:t>
            </a:r>
            <a:r>
              <a:rPr lang="en-US" dirty="0"/>
              <a:t> (2.14), Oranges Red (1.84), Navel (1.46), Lemons (1.38).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Below-average WP crops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Grapefruits (0.51), French oranges (1.04), Valencia (1.19).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This suggests that in water-scarce conditions, expanding </a:t>
            </a:r>
            <a:r>
              <a:rPr lang="en-US" sz="3000" b="1" dirty="0" err="1"/>
              <a:t>pummelos</a:t>
            </a:r>
            <a:r>
              <a:rPr lang="en-US" sz="3000" b="1" dirty="0"/>
              <a:t>, red oranges, and navel oranges</a:t>
            </a:r>
            <a:r>
              <a:rPr lang="en-US" sz="3000" dirty="0"/>
              <a:t> is preferable, while reducing </a:t>
            </a:r>
            <a:r>
              <a:rPr lang="en-US" sz="3000" b="1" dirty="0"/>
              <a:t>grapefruits, French oranges, and Valencia oranges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Key Insights: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3476"/>
            <a:ext cx="8486775" cy="5343524"/>
          </a:xfrm>
        </p:spPr>
        <p:txBody>
          <a:bodyPr>
            <a:noAutofit/>
          </a:bodyPr>
          <a:lstStyle/>
          <a:p>
            <a:r>
              <a:rPr lang="en-US" sz="1600" b="1" dirty="0"/>
              <a:t>Overall Growth in Citrus Area:</a:t>
            </a:r>
            <a:endParaRPr lang="en-US" sz="1600" dirty="0"/>
          </a:p>
          <a:p>
            <a:pPr lvl="1"/>
            <a:r>
              <a:rPr lang="en-US" sz="1400" dirty="0"/>
              <a:t>Total citrus area increased from </a:t>
            </a:r>
            <a:r>
              <a:rPr lang="en-US" sz="1400" b="1" dirty="0"/>
              <a:t>55,950 ha (2010)</a:t>
            </a:r>
            <a:r>
              <a:rPr lang="en-US" sz="1400" dirty="0"/>
              <a:t> to </a:t>
            </a:r>
            <a:r>
              <a:rPr lang="en-US" sz="1400" b="1" dirty="0"/>
              <a:t>59,659 ha (2024)</a:t>
            </a:r>
            <a:r>
              <a:rPr lang="en-US" sz="1400" dirty="0"/>
              <a:t> — about </a:t>
            </a:r>
            <a:r>
              <a:rPr lang="en-US" sz="1400" b="1" dirty="0"/>
              <a:t>6.6% growth</a:t>
            </a:r>
            <a:r>
              <a:rPr lang="en-US" sz="1400" dirty="0"/>
              <a:t> over 14 years.</a:t>
            </a:r>
          </a:p>
          <a:p>
            <a:r>
              <a:rPr lang="en-US" sz="1600" b="1" dirty="0"/>
              <a:t>Lemons:</a:t>
            </a:r>
            <a:endParaRPr lang="en-US" sz="1600" dirty="0"/>
          </a:p>
          <a:p>
            <a:pPr lvl="1"/>
            <a:r>
              <a:rPr lang="en-US" sz="1400" dirty="0"/>
              <a:t>Significant and steady expansion from </a:t>
            </a:r>
            <a:r>
              <a:rPr lang="en-US" sz="1400" b="1" dirty="0"/>
              <a:t>13,264 ha</a:t>
            </a:r>
            <a:r>
              <a:rPr lang="en-US" sz="1400" dirty="0"/>
              <a:t> in 2010 to </a:t>
            </a:r>
            <a:r>
              <a:rPr lang="en-US" sz="1400" b="1" dirty="0"/>
              <a:t>17,747 ha</a:t>
            </a:r>
            <a:r>
              <a:rPr lang="en-US" sz="1400" dirty="0"/>
              <a:t> in 2024 (</a:t>
            </a:r>
            <a:r>
              <a:rPr lang="en-US" sz="1400" b="1" dirty="0"/>
              <a:t>+33.8%</a:t>
            </a:r>
            <a:r>
              <a:rPr lang="en-US" sz="1400" dirty="0"/>
              <a:t>).</a:t>
            </a:r>
          </a:p>
          <a:p>
            <a:r>
              <a:rPr lang="en-US" sz="1600" b="1" dirty="0"/>
              <a:t>Oranges:</a:t>
            </a:r>
            <a:endParaRPr lang="en-US" sz="1600" dirty="0"/>
          </a:p>
          <a:p>
            <a:pPr lvl="1"/>
            <a:r>
              <a:rPr lang="en-US" sz="1400" dirty="0"/>
              <a:t>Total orange area grew from </a:t>
            </a:r>
            <a:r>
              <a:rPr lang="en-US" sz="1400" b="1" dirty="0"/>
              <a:t>22,121 ha</a:t>
            </a:r>
            <a:r>
              <a:rPr lang="en-US" sz="1400" dirty="0"/>
              <a:t> to </a:t>
            </a:r>
            <a:r>
              <a:rPr lang="en-US" sz="1400" b="1" dirty="0"/>
              <a:t>24,140 ha</a:t>
            </a:r>
            <a:r>
              <a:rPr lang="en-US" sz="1400" dirty="0"/>
              <a:t> (</a:t>
            </a:r>
            <a:r>
              <a:rPr lang="en-US" sz="1400" b="1" dirty="0"/>
              <a:t>+9.1%</a:t>
            </a:r>
            <a:r>
              <a:rPr lang="en-US" sz="1400" dirty="0"/>
              <a:t>).</a:t>
            </a:r>
          </a:p>
          <a:p>
            <a:pPr lvl="1"/>
            <a:r>
              <a:rPr lang="en-US" sz="1400" b="1" dirty="0"/>
              <a:t>Local varieties</a:t>
            </a:r>
            <a:r>
              <a:rPr lang="en-US" sz="1400" dirty="0"/>
              <a:t> saw a major rise after 2016 (from 510 ha to 1,829 ha in 2024).</a:t>
            </a:r>
          </a:p>
          <a:p>
            <a:pPr lvl="1"/>
            <a:r>
              <a:rPr lang="en-US" sz="1400" b="1" dirty="0"/>
              <a:t>Navel and Valencia</a:t>
            </a:r>
            <a:r>
              <a:rPr lang="en-US" sz="1400" dirty="0"/>
              <a:t> varieties remained relatively stable.</a:t>
            </a:r>
          </a:p>
          <a:p>
            <a:pPr lvl="1"/>
            <a:r>
              <a:rPr lang="en-US" sz="1400" b="1" dirty="0" err="1"/>
              <a:t>Shamouti</a:t>
            </a:r>
            <a:r>
              <a:rPr lang="en-US" sz="1400" dirty="0"/>
              <a:t> and </a:t>
            </a:r>
            <a:r>
              <a:rPr lang="en-US" sz="1400" b="1" dirty="0"/>
              <a:t>French</a:t>
            </a:r>
            <a:r>
              <a:rPr lang="en-US" sz="1400" dirty="0"/>
              <a:t> varieties declined slightly.</a:t>
            </a:r>
          </a:p>
          <a:p>
            <a:r>
              <a:rPr lang="en-US" sz="1600" b="1" dirty="0" err="1"/>
              <a:t>Clementines</a:t>
            </a:r>
            <a:r>
              <a:rPr lang="en-US" sz="1600" b="1" dirty="0"/>
              <a:t> &amp; Mandarins:</a:t>
            </a:r>
            <a:endParaRPr lang="en-US" sz="1600" dirty="0"/>
          </a:p>
          <a:p>
            <a:pPr lvl="1"/>
            <a:r>
              <a:rPr lang="en-US" sz="1400" dirty="0"/>
              <a:t>Clementine area decreased from </a:t>
            </a:r>
            <a:r>
              <a:rPr lang="en-US" sz="1400" b="1" dirty="0"/>
              <a:t>11,227 ha</a:t>
            </a:r>
            <a:r>
              <a:rPr lang="en-US" sz="1400" dirty="0"/>
              <a:t> (2010) to </a:t>
            </a:r>
            <a:r>
              <a:rPr lang="en-US" sz="1400" b="1" dirty="0"/>
              <a:t>10,190 ha</a:t>
            </a:r>
            <a:r>
              <a:rPr lang="en-US" sz="1400" dirty="0"/>
              <a:t> (2024).</a:t>
            </a:r>
          </a:p>
          <a:p>
            <a:pPr lvl="1"/>
            <a:r>
              <a:rPr lang="en-US" sz="1400" dirty="0"/>
              <a:t>Mandarin area dropped sharply from </a:t>
            </a:r>
            <a:r>
              <a:rPr lang="en-US" sz="1400" b="1" dirty="0"/>
              <a:t>5,213 ha</a:t>
            </a:r>
            <a:r>
              <a:rPr lang="en-US" sz="1400" dirty="0"/>
              <a:t> to </a:t>
            </a:r>
            <a:r>
              <a:rPr lang="en-US" sz="1400" b="1" dirty="0"/>
              <a:t>3,687 ha</a:t>
            </a:r>
            <a:r>
              <a:rPr lang="en-US" sz="1400" dirty="0"/>
              <a:t>.</a:t>
            </a:r>
          </a:p>
          <a:p>
            <a:r>
              <a:rPr lang="en-US" sz="1600" b="1" dirty="0"/>
              <a:t>Grapefruit &amp; </a:t>
            </a:r>
            <a:r>
              <a:rPr lang="en-US" sz="1600" b="1" dirty="0" err="1"/>
              <a:t>Pummelo</a:t>
            </a:r>
            <a:r>
              <a:rPr lang="en-US" sz="1600" b="1" dirty="0"/>
              <a:t>:</a:t>
            </a:r>
            <a:endParaRPr lang="en-US" sz="1600" dirty="0"/>
          </a:p>
          <a:p>
            <a:pPr lvl="1"/>
            <a:r>
              <a:rPr lang="en-US" sz="1400" dirty="0"/>
              <a:t>Grapefruit area decreased from </a:t>
            </a:r>
            <a:r>
              <a:rPr lang="en-US" sz="1400" b="1" dirty="0"/>
              <a:t>1,758 ha</a:t>
            </a:r>
            <a:r>
              <a:rPr lang="en-US" sz="1400" dirty="0"/>
              <a:t> (2010) to </a:t>
            </a:r>
            <a:r>
              <a:rPr lang="en-US" sz="1400" b="1" dirty="0"/>
              <a:t>1,363 ha</a:t>
            </a:r>
            <a:r>
              <a:rPr lang="en-US" sz="1400" dirty="0"/>
              <a:t> (2024).</a:t>
            </a:r>
          </a:p>
          <a:p>
            <a:pPr lvl="1"/>
            <a:r>
              <a:rPr lang="en-US" sz="1400" dirty="0" err="1"/>
              <a:t>Pummelo</a:t>
            </a:r>
            <a:r>
              <a:rPr lang="en-US" sz="1400" dirty="0"/>
              <a:t> area increased modestly from </a:t>
            </a:r>
            <a:r>
              <a:rPr lang="en-US" sz="1400" b="1" dirty="0"/>
              <a:t>2,312 ha</a:t>
            </a:r>
            <a:r>
              <a:rPr lang="en-US" sz="1400" dirty="0"/>
              <a:t> to </a:t>
            </a:r>
            <a:r>
              <a:rPr lang="en-US" sz="1400" b="1" dirty="0"/>
              <a:t>2,453 ha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Conclusion:</a:t>
            </a:r>
            <a:endParaRPr lang="en-US" sz="1600" dirty="0"/>
          </a:p>
          <a:p>
            <a:r>
              <a:rPr lang="en-US" sz="1600" dirty="0"/>
              <a:t>The citrus sector is experiencing </a:t>
            </a:r>
            <a:r>
              <a:rPr lang="en-US" sz="1600" b="1" dirty="0"/>
              <a:t>moderate overall growth</a:t>
            </a:r>
            <a:r>
              <a:rPr lang="en-US" sz="1600" dirty="0"/>
              <a:t> driven by lemons and local oranges.</a:t>
            </a:r>
          </a:p>
          <a:p>
            <a:r>
              <a:rPr lang="en-US" sz="1600" dirty="0"/>
              <a:t>Some varieties (mandarins, grapefruits, </a:t>
            </a:r>
            <a:r>
              <a:rPr lang="en-US" sz="1600" dirty="0" err="1"/>
              <a:t>clementines</a:t>
            </a:r>
            <a:r>
              <a:rPr lang="en-US" sz="1600" dirty="0"/>
              <a:t>) are losing ground, indicating possible </a:t>
            </a:r>
            <a:r>
              <a:rPr lang="en-US" sz="1600" b="1" dirty="0"/>
              <a:t>market or climate-driven shifts</a:t>
            </a:r>
            <a:r>
              <a:rPr lang="en-US" sz="1600" dirty="0"/>
              <a:t> in cultivation preferences.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4452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Policy and Economic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Diversification</a:t>
            </a:r>
            <a:r>
              <a:rPr lang="en-US" dirty="0"/>
              <a:t>: Lemons dominate, but heavy dependence creates risk; diversification toward higher WP crops like red oranges and </a:t>
            </a:r>
            <a:r>
              <a:rPr lang="en-US" dirty="0" err="1"/>
              <a:t>pummelos</a:t>
            </a:r>
            <a:r>
              <a:rPr lang="en-US" dirty="0"/>
              <a:t> is advisable.</a:t>
            </a:r>
          </a:p>
          <a:p>
            <a:r>
              <a:rPr lang="en-US" b="1" dirty="0"/>
              <a:t>Market-driven decisions</a:t>
            </a:r>
            <a:r>
              <a:rPr lang="en-US" dirty="0"/>
              <a:t>: </a:t>
            </a:r>
            <a:r>
              <a:rPr lang="en-US" dirty="0" err="1"/>
              <a:t>Clementines</a:t>
            </a:r>
            <a:r>
              <a:rPr lang="en-US" dirty="0"/>
              <a:t> and </a:t>
            </a:r>
            <a:r>
              <a:rPr lang="en-US" dirty="0" err="1"/>
              <a:t>pummelos</a:t>
            </a:r>
            <a:r>
              <a:rPr lang="en-US" dirty="0"/>
              <a:t> fetch high farm-gate prices, indicating strong market demand.</a:t>
            </a:r>
          </a:p>
          <a:p>
            <a:r>
              <a:rPr lang="en-US" b="1" dirty="0"/>
              <a:t>Water efficiency</a:t>
            </a:r>
            <a:r>
              <a:rPr lang="en-US" dirty="0"/>
              <a:t>: WP differences highlight the need for reallocation towards crops that generate higher economic returns per m³.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sz="3200" dirty="0"/>
              <a:t>Citrus Crop Area Trends </a:t>
            </a:r>
            <a:r>
              <a:rPr lang="en-US" sz="3200" dirty="0"/>
              <a:t>in NJV </a:t>
            </a:r>
            <a:r>
              <a:rPr sz="3200" dirty="0"/>
              <a:t>(2010–2024)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0175"/>
            <a:ext cx="8229600" cy="2276475"/>
          </a:xfrm>
        </p:spPr>
        <p:txBody>
          <a:bodyPr/>
          <a:lstStyle/>
          <a:p>
            <a:pPr lvl="1">
              <a:defRPr sz="1200"/>
            </a:pPr>
            <a:r>
              <a:rPr sz="1800" dirty="0"/>
              <a:t>Citrus area grew 6.6% (2010–2024), driven by lemons (+33.8%) &amp; local oranges.</a:t>
            </a:r>
          </a:p>
          <a:p>
            <a:pPr lvl="1">
              <a:defRPr sz="1200"/>
            </a:pPr>
            <a:r>
              <a:rPr sz="1800" dirty="0" err="1"/>
              <a:t>Clementines</a:t>
            </a:r>
            <a:r>
              <a:rPr sz="1800" dirty="0"/>
              <a:t> (-9.3%), mandarins (-29.3%) &amp; grapefruit (-22.5%) declined.</a:t>
            </a:r>
          </a:p>
          <a:p>
            <a:pPr lvl="1">
              <a:defRPr sz="1200"/>
            </a:pPr>
            <a:r>
              <a:rPr sz="1800" dirty="0" err="1"/>
              <a:t>Pummelo</a:t>
            </a:r>
            <a:r>
              <a:rPr sz="1800" dirty="0"/>
              <a:t> grew slightly (+6.1%).</a:t>
            </a:r>
          </a:p>
          <a:p>
            <a:pPr lvl="1">
              <a:defRPr sz="1200"/>
            </a:pPr>
            <a:r>
              <a:rPr sz="2000" b="1" dirty="0">
                <a:solidFill>
                  <a:srgbClr val="FF0000"/>
                </a:solidFill>
              </a:rPr>
              <a:t>Shifts indicate changing market demand &amp; crop preferences</a:t>
            </a:r>
            <a:r>
              <a:rPr sz="1800" dirty="0"/>
              <a:t>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247"/>
              </p:ext>
            </p:extLst>
          </p:nvPr>
        </p:nvGraphicFramePr>
        <p:xfrm>
          <a:off x="885826" y="3288030"/>
          <a:ext cx="7324724" cy="325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181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Lemons</a:t>
            </a:r>
            <a:br>
              <a:rPr lang="en-US" dirty="0"/>
            </a:br>
            <a:r>
              <a:rPr lang="en-US" sz="3100" b="1" dirty="0"/>
              <a:t>Increasing Trends of Cultivated Areas over Time</a:t>
            </a:r>
          </a:p>
        </p:txBody>
      </p:sp>
    </p:spTree>
    <p:extLst>
      <p:ext uri="{BB962C8B-B14F-4D97-AF65-F5344CB8AC3E}">
        <p14:creationId xmlns:p14="http://schemas.microsoft.com/office/powerpoint/2010/main" val="37542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Lemons Cultivated Areas by Governorate in (du)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442371"/>
              </p:ext>
            </p:extLst>
          </p:nvPr>
        </p:nvGraphicFramePr>
        <p:xfrm>
          <a:off x="457200" y="1552581"/>
          <a:ext cx="8086725" cy="4617720"/>
        </p:xfrm>
        <a:graphic>
          <a:graphicData uri="http://schemas.openxmlformats.org/drawingml/2006/table">
            <a:tbl>
              <a:tblPr/>
              <a:tblGrid>
                <a:gridCol w="1740181">
                  <a:extLst>
                    <a:ext uri="{9D8B030D-6E8A-4147-A177-3AD203B41FA5}">
                      <a16:colId xmlns:a16="http://schemas.microsoft.com/office/drawing/2014/main" val="3250920535"/>
                    </a:ext>
                  </a:extLst>
                </a:gridCol>
                <a:gridCol w="1586636">
                  <a:extLst>
                    <a:ext uri="{9D8B030D-6E8A-4147-A177-3AD203B41FA5}">
                      <a16:colId xmlns:a16="http://schemas.microsoft.com/office/drawing/2014/main" val="3335323332"/>
                    </a:ext>
                  </a:extLst>
                </a:gridCol>
                <a:gridCol w="1586636">
                  <a:extLst>
                    <a:ext uri="{9D8B030D-6E8A-4147-A177-3AD203B41FA5}">
                      <a16:colId xmlns:a16="http://schemas.microsoft.com/office/drawing/2014/main" val="3263669722"/>
                    </a:ext>
                  </a:extLst>
                </a:gridCol>
                <a:gridCol w="1586636">
                  <a:extLst>
                    <a:ext uri="{9D8B030D-6E8A-4147-A177-3AD203B41FA5}">
                      <a16:colId xmlns:a16="http://schemas.microsoft.com/office/drawing/2014/main" val="3489856891"/>
                    </a:ext>
                  </a:extLst>
                </a:gridCol>
                <a:gridCol w="1586636">
                  <a:extLst>
                    <a:ext uri="{9D8B030D-6E8A-4147-A177-3AD203B41FA5}">
                      <a16:colId xmlns:a16="http://schemas.microsoft.com/office/drawing/2014/main" val="2890254605"/>
                    </a:ext>
                  </a:extLst>
                </a:gridCol>
              </a:tblGrid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Governorate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14883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Ajloun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85017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737169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Aqaba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531397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Balqa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840933"/>
                  </a:ext>
                </a:extLst>
              </a:tr>
              <a:tr h="248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NJV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13,264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16,886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17,273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17,747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82858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09034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1,663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1,206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1,230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615933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955041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Irbid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788217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Jarash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49021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Karak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1,036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1,057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109435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Ma'an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139542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Madaba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998073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Mafraq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054728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Tafiela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3,413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806925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Zarqa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436559"/>
                  </a:ext>
                </a:extLst>
              </a:tr>
              <a:tr h="248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10279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8248650" y="3419475"/>
            <a:ext cx="295275" cy="2095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248650" y="2886075"/>
            <a:ext cx="295275" cy="20955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8134350" y="5419725"/>
            <a:ext cx="323850" cy="18097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191500" y="4210050"/>
            <a:ext cx="266700" cy="39052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Lemons</a:t>
            </a:r>
            <a:br>
              <a:rPr lang="en-US" dirty="0"/>
            </a:br>
            <a:r>
              <a:rPr lang="en-US" sz="2700" dirty="0"/>
              <a:t>Increasing Trends of Lemon Production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6349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1504950" y="2752725"/>
            <a:ext cx="7553325" cy="1543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6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91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/>
              <a:t>Lemon production </a:t>
            </a:r>
            <a:br>
              <a:rPr lang="en-US" sz="2800" b="1" dirty="0"/>
            </a:br>
            <a:r>
              <a:rPr lang="en-US" sz="2800" b="1" dirty="0"/>
              <a:t>in both NJV and Jordan shows an increasing trend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929681"/>
              </p:ext>
            </p:extLst>
          </p:nvPr>
        </p:nvGraphicFramePr>
        <p:xfrm>
          <a:off x="457200" y="2520156"/>
          <a:ext cx="8010525" cy="3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247774"/>
            <a:ext cx="8229600" cy="127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Lemon production shows a fluctuating but generally increasing trend, sharp growth after 2022, peaking in 2024.</a:t>
            </a:r>
          </a:p>
        </p:txBody>
      </p:sp>
    </p:spTree>
    <p:extLst>
      <p:ext uri="{BB962C8B-B14F-4D97-AF65-F5344CB8AC3E}">
        <p14:creationId xmlns:p14="http://schemas.microsoft.com/office/powerpoint/2010/main" val="312638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Lemons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920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779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of Lemons Trees </a:t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</a:rPr>
              <a:t>(Total and Bearing Trees)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301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68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E1BD0A26C9D4D8478EC2B5A5AAD64" ma:contentTypeVersion="15" ma:contentTypeDescription="Create a new document." ma:contentTypeScope="" ma:versionID="80830dd61f08a6cc8ef1d58a02201b5b">
  <xsd:schema xmlns:xsd="http://www.w3.org/2001/XMLSchema" xmlns:xs="http://www.w3.org/2001/XMLSchema" xmlns:p="http://schemas.microsoft.com/office/2006/metadata/properties" xmlns:ns2="1bfaa9b2-5f91-4c8a-97c8-8009154d6aac" xmlns:ns3="bd4b16be-0c5f-46b8-987a-df333f7be060" targetNamespace="http://schemas.microsoft.com/office/2006/metadata/properties" ma:root="true" ma:fieldsID="6dbcf73a720dc42f69ccb8396b8b440f" ns2:_="" ns3:_="">
    <xsd:import namespace="1bfaa9b2-5f91-4c8a-97c8-8009154d6aac"/>
    <xsd:import namespace="bd4b16be-0c5f-46b8-987a-df333f7be06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a9b2-5f91-4c8a-97c8-8009154d6aa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b16be-0c5f-46b8-987a-df333f7be06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4cff6c-45bf-4112-8d81-bcbacf36f199}" ma:internalName="TaxCatchAll" ma:showField="CatchAllData" ma:web="bd4b16be-0c5f-46b8-987a-df333f7be0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4b16be-0c5f-46b8-987a-df333f7be060" xsi:nil="true"/>
    <lcf76f155ced4ddcb4097134ff3c332f xmlns="1bfaa9b2-5f91-4c8a-97c8-8009154d6a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8780E2-4A36-45D6-98BC-47064B7AD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3A9A1-D13B-4423-B225-6DC35D929316}"/>
</file>

<file path=customXml/itemProps3.xml><?xml version="1.0" encoding="utf-8"?>
<ds:datastoreItem xmlns:ds="http://schemas.openxmlformats.org/officeDocument/2006/customXml" ds:itemID="{EB046E17-8405-4EBF-B00B-C10858D59FA5}">
  <ds:schemaRefs>
    <ds:schemaRef ds:uri="http://schemas.microsoft.com/office/2006/metadata/properties"/>
    <ds:schemaRef ds:uri="http://schemas.microsoft.com/office/infopath/2007/PartnerControls"/>
    <ds:schemaRef ds:uri="bd4b16be-0c5f-46b8-987a-df333f7be060"/>
    <ds:schemaRef ds:uri="1bfaa9b2-5f91-4c8a-97c8-8009154d6a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1927</Words>
  <Application>Microsoft Macintosh PowerPoint</Application>
  <PresentationFormat>On-screen Show (4:3)</PresentationFormat>
  <Paragraphs>541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Combining Remote Sensing-Based Water Productivity Assessment with Economic Analysis Sept 3, 2025 Amman, Jordan</vt:lpstr>
      <vt:lpstr>Objectives</vt:lpstr>
      <vt:lpstr>Citrus Crop Area Trends in NJV (2010–2024)</vt:lpstr>
      <vt:lpstr>Lemons Increasing Trends of Cultivated Areas over Time</vt:lpstr>
      <vt:lpstr>Lemons Cultivated Areas by Governorate in (du)</vt:lpstr>
      <vt:lpstr>Lemons Increasing Trends of Lemon Production</vt:lpstr>
      <vt:lpstr>Lemon production  in both NJV and Jordan shows an increasing trend</vt:lpstr>
      <vt:lpstr>Lemons</vt:lpstr>
      <vt:lpstr>Trends of Lemons Trees  (Total and Bearing Trees)</vt:lpstr>
      <vt:lpstr>Trends of Lemon Prices </vt:lpstr>
      <vt:lpstr>Monthly Lemon Farm Gate Price (JD/ton)</vt:lpstr>
      <vt:lpstr>Lemon Production Trends in NJV (2010–2024)</vt:lpstr>
      <vt:lpstr>Stability of Oranges Cultivated Areas</vt:lpstr>
      <vt:lpstr>Trends of Orange Production (ton)</vt:lpstr>
      <vt:lpstr>Trends of Orange Trees</vt:lpstr>
      <vt:lpstr>Navel Orange Production Trends (2010–2024)</vt:lpstr>
      <vt:lpstr>Citrus Economics in NJV</vt:lpstr>
      <vt:lpstr>PowerPoint Presentation</vt:lpstr>
      <vt:lpstr>3. Top Performing Crops</vt:lpstr>
      <vt:lpstr>Intermediate Performing Crops</vt:lpstr>
      <vt:lpstr>3. Lower Performing Crops</vt:lpstr>
      <vt:lpstr>Water Productivity (WP) Insights</vt:lpstr>
      <vt:lpstr>Key Insights:</vt:lpstr>
      <vt:lpstr>Policy and Economic Implications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Citrus Crop Area Trends (2010–2024)</dc:title>
  <dc:subject/>
  <dc:creator>Emad</dc:creator>
  <cp:keywords/>
  <dc:description>generated using python-pptx</dc:description>
  <cp:lastModifiedBy>Coates, Nina (CFIC)</cp:lastModifiedBy>
  <cp:revision>49</cp:revision>
  <dcterms:created xsi:type="dcterms:W3CDTF">2013-01-27T09:14:16Z</dcterms:created>
  <dcterms:modified xsi:type="dcterms:W3CDTF">2025-09-05T12:08:23Z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0x010100115E1BD0A26C9D4D8478EC2B5A5AAD64</vt:lpwstr>
  </property>
  <property fmtid="{D5CDD505-2E9C-101B-9397-08002B2CF9AE}" pid="3" name="MediaServiceImageTags">
    <vt:lpwstr/>
  </property>
</Properties>
</file>