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9"/>
  </p:notesMasterIdLst>
  <p:sldIdLst>
    <p:sldId id="399" r:id="rId5"/>
    <p:sldId id="407" r:id="rId6"/>
    <p:sldId id="409" r:id="rId7"/>
    <p:sldId id="410" r:id="rId8"/>
    <p:sldId id="411" r:id="rId9"/>
    <p:sldId id="412" r:id="rId10"/>
    <p:sldId id="405" r:id="rId11"/>
    <p:sldId id="413" r:id="rId12"/>
    <p:sldId id="379" r:id="rId13"/>
    <p:sldId id="414" r:id="rId14"/>
    <p:sldId id="395" r:id="rId15"/>
    <p:sldId id="383" r:id="rId16"/>
    <p:sldId id="385" r:id="rId17"/>
    <p:sldId id="344" r:id="rId18"/>
  </p:sldIdLst>
  <p:sldSz cx="12192000" cy="6858000"/>
  <p:notesSz cx="6858000" cy="9144000"/>
  <p:embeddedFontLst>
    <p:embeddedFont>
      <p:font typeface="Franklin Gothic Book" panose="020B0503020102020204" pitchFamily="34" charset="0"/>
      <p:regular r:id="rId20"/>
      <p:italic r:id="rId21"/>
    </p:embeddedFont>
    <p:embeddedFont>
      <p:font typeface="Titillium Web" panose="00000500000000000000" pitchFamily="2"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3" roundtripDataSignature="AMtx7mhrD+Piarbu8RC3EBSkWIuq5RW+o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9F18"/>
    <a:srgbClr val="2BB3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206" autoAdjust="0"/>
  </p:normalViewPr>
  <p:slideViewPr>
    <p:cSldViewPr snapToGrid="0">
      <p:cViewPr varScale="1">
        <p:scale>
          <a:sx n="82" d="100"/>
          <a:sy n="82" d="100"/>
        </p:scale>
        <p:origin x="1632"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font" Target="fonts/font2.fntdata"/><Relationship Id="rId76"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7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10" Type="http://schemas.openxmlformats.org/officeDocument/2006/relationships/slide" Target="slides/slide6.xml"/><Relationship Id="rId19" Type="http://schemas.openxmlformats.org/officeDocument/2006/relationships/notesMaster" Target="notesMasters/notesMaster1.xml"/><Relationship Id="rId73" Type="http://customschemas.google.com/relationships/presentationmetadata" Target="metadata"/><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7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ogeveen, Jippe (NSL)" userId="6b9c2198-e01a-4841-a237-37fa2db24b27" providerId="ADAL" clId="{2AC1E269-78F7-479F-8B77-BD1221142519}"/>
    <pc:docChg chg="delSld modSld sldOrd">
      <pc:chgData name="Hoogeveen, Jippe (NSL)" userId="6b9c2198-e01a-4841-a237-37fa2db24b27" providerId="ADAL" clId="{2AC1E269-78F7-479F-8B77-BD1221142519}" dt="2025-09-01T08:29:16.226" v="4" actId="47"/>
      <pc:docMkLst>
        <pc:docMk/>
      </pc:docMkLst>
      <pc:sldChg chg="del">
        <pc:chgData name="Hoogeveen, Jippe (NSL)" userId="6b9c2198-e01a-4841-a237-37fa2db24b27" providerId="ADAL" clId="{2AC1E269-78F7-479F-8B77-BD1221142519}" dt="2025-09-01T08:28:57.367" v="3" actId="47"/>
        <pc:sldMkLst>
          <pc:docMk/>
          <pc:sldMk cId="687210762" sldId="310"/>
        </pc:sldMkLst>
      </pc:sldChg>
      <pc:sldChg chg="del">
        <pc:chgData name="Hoogeveen, Jippe (NSL)" userId="6b9c2198-e01a-4841-a237-37fa2db24b27" providerId="ADAL" clId="{2AC1E269-78F7-479F-8B77-BD1221142519}" dt="2025-09-01T08:28:57.367" v="3" actId="47"/>
        <pc:sldMkLst>
          <pc:docMk/>
          <pc:sldMk cId="309499963" sldId="373"/>
        </pc:sldMkLst>
      </pc:sldChg>
      <pc:sldChg chg="del">
        <pc:chgData name="Hoogeveen, Jippe (NSL)" userId="6b9c2198-e01a-4841-a237-37fa2db24b27" providerId="ADAL" clId="{2AC1E269-78F7-479F-8B77-BD1221142519}" dt="2025-09-01T08:28:29.227" v="2" actId="47"/>
        <pc:sldMkLst>
          <pc:docMk/>
          <pc:sldMk cId="1928837298" sldId="381"/>
        </pc:sldMkLst>
      </pc:sldChg>
      <pc:sldChg chg="del">
        <pc:chgData name="Hoogeveen, Jippe (NSL)" userId="6b9c2198-e01a-4841-a237-37fa2db24b27" providerId="ADAL" clId="{2AC1E269-78F7-479F-8B77-BD1221142519}" dt="2025-09-01T08:29:16.226" v="4" actId="47"/>
        <pc:sldMkLst>
          <pc:docMk/>
          <pc:sldMk cId="2191148610" sldId="391"/>
        </pc:sldMkLst>
      </pc:sldChg>
      <pc:sldChg chg="del">
        <pc:chgData name="Hoogeveen, Jippe (NSL)" userId="6b9c2198-e01a-4841-a237-37fa2db24b27" providerId="ADAL" clId="{2AC1E269-78F7-479F-8B77-BD1221142519}" dt="2025-09-01T08:28:29.227" v="2" actId="47"/>
        <pc:sldMkLst>
          <pc:docMk/>
          <pc:sldMk cId="3573332164" sldId="392"/>
        </pc:sldMkLst>
      </pc:sldChg>
      <pc:sldChg chg="del">
        <pc:chgData name="Hoogeveen, Jippe (NSL)" userId="6b9c2198-e01a-4841-a237-37fa2db24b27" providerId="ADAL" clId="{2AC1E269-78F7-479F-8B77-BD1221142519}" dt="2025-09-01T08:29:16.226" v="4" actId="47"/>
        <pc:sldMkLst>
          <pc:docMk/>
          <pc:sldMk cId="3661957114" sldId="393"/>
        </pc:sldMkLst>
      </pc:sldChg>
      <pc:sldChg chg="del">
        <pc:chgData name="Hoogeveen, Jippe (NSL)" userId="6b9c2198-e01a-4841-a237-37fa2db24b27" providerId="ADAL" clId="{2AC1E269-78F7-479F-8B77-BD1221142519}" dt="2025-09-01T08:28:29.227" v="2" actId="47"/>
        <pc:sldMkLst>
          <pc:docMk/>
          <pc:sldMk cId="378066766" sldId="396"/>
        </pc:sldMkLst>
      </pc:sldChg>
      <pc:sldChg chg="del">
        <pc:chgData name="Hoogeveen, Jippe (NSL)" userId="6b9c2198-e01a-4841-a237-37fa2db24b27" providerId="ADAL" clId="{2AC1E269-78F7-479F-8B77-BD1221142519}" dt="2025-09-01T08:28:29.227" v="2" actId="47"/>
        <pc:sldMkLst>
          <pc:docMk/>
          <pc:sldMk cId="3708646242" sldId="397"/>
        </pc:sldMkLst>
      </pc:sldChg>
      <pc:sldChg chg="del">
        <pc:chgData name="Hoogeveen, Jippe (NSL)" userId="6b9c2198-e01a-4841-a237-37fa2db24b27" providerId="ADAL" clId="{2AC1E269-78F7-479F-8B77-BD1221142519}" dt="2025-09-01T08:28:57.367" v="3" actId="47"/>
        <pc:sldMkLst>
          <pc:docMk/>
          <pc:sldMk cId="3460266084" sldId="398"/>
        </pc:sldMkLst>
      </pc:sldChg>
      <pc:sldChg chg="ord">
        <pc:chgData name="Hoogeveen, Jippe (NSL)" userId="6b9c2198-e01a-4841-a237-37fa2db24b27" providerId="ADAL" clId="{2AC1E269-78F7-479F-8B77-BD1221142519}" dt="2025-09-01T08:28:13.402" v="1"/>
        <pc:sldMkLst>
          <pc:docMk/>
          <pc:sldMk cId="422573346" sldId="41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unfao-my.sharepoint.com/personal/virginie_gillet_fao_org1/Documents/Other/IrrigatedCropland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081714785651792"/>
          <c:y val="0.17592592592592593"/>
          <c:w val="0.65689667383407957"/>
          <c:h val="0.7052857976086323"/>
        </c:manualLayout>
      </c:layout>
      <c:barChart>
        <c:barDir val="col"/>
        <c:grouping val="stacked"/>
        <c:varyColors val="0"/>
        <c:ser>
          <c:idx val="0"/>
          <c:order val="0"/>
          <c:tx>
            <c:strRef>
              <c:f>IrrigatedCropland!$C$9</c:f>
              <c:strCache>
                <c:ptCount val="1"/>
                <c:pt idx="0">
                  <c:v>Rainfed</c:v>
                </c:pt>
              </c:strCache>
            </c:strRef>
          </c:tx>
          <c:spPr>
            <a:solidFill>
              <a:schemeClr val="accent6"/>
            </a:solidFill>
            <a:ln>
              <a:noFill/>
            </a:ln>
            <a:effectLst/>
          </c:spPr>
          <c:invertIfNegative val="0"/>
          <c:cat>
            <c:numRef>
              <c:f>IrrigatedCropland!$D$8:$P$8</c:f>
              <c:numCache>
                <c:formatCode>General</c:formatCode>
                <c:ptCount val="13"/>
                <c:pt idx="0">
                  <c:v>1961</c:v>
                </c:pt>
                <c:pt idx="1">
                  <c:v>1965</c:v>
                </c:pt>
                <c:pt idx="2">
                  <c:v>1970</c:v>
                </c:pt>
                <c:pt idx="3">
                  <c:v>1975</c:v>
                </c:pt>
                <c:pt idx="4">
                  <c:v>1980</c:v>
                </c:pt>
                <c:pt idx="5">
                  <c:v>1985</c:v>
                </c:pt>
                <c:pt idx="6">
                  <c:v>1990</c:v>
                </c:pt>
                <c:pt idx="7">
                  <c:v>1995</c:v>
                </c:pt>
                <c:pt idx="8">
                  <c:v>2000</c:v>
                </c:pt>
                <c:pt idx="9">
                  <c:v>2005</c:v>
                </c:pt>
                <c:pt idx="10">
                  <c:v>2010</c:v>
                </c:pt>
                <c:pt idx="11">
                  <c:v>2015</c:v>
                </c:pt>
                <c:pt idx="12">
                  <c:v>2017</c:v>
                </c:pt>
              </c:numCache>
            </c:numRef>
          </c:cat>
          <c:val>
            <c:numRef>
              <c:f>IrrigatedCropland!$D$9:$P$9</c:f>
              <c:numCache>
                <c:formatCode>General</c:formatCode>
                <c:ptCount val="13"/>
                <c:pt idx="0">
                  <c:v>1190.0783432000001</c:v>
                </c:pt>
                <c:pt idx="1">
                  <c:v>1200.5770342999999</c:v>
                </c:pt>
                <c:pt idx="2">
                  <c:v>1210.1617226000001</c:v>
                </c:pt>
                <c:pt idx="3">
                  <c:v>1192.6612399999999</c:v>
                </c:pt>
                <c:pt idx="4">
                  <c:v>1199.904348</c:v>
                </c:pt>
                <c:pt idx="5">
                  <c:v>1232.357657</c:v>
                </c:pt>
                <c:pt idx="6">
                  <c:v>1227.9149</c:v>
                </c:pt>
                <c:pt idx="7">
                  <c:v>1213.39437</c:v>
                </c:pt>
                <c:pt idx="8">
                  <c:v>1203.89555</c:v>
                </c:pt>
                <c:pt idx="9">
                  <c:v>1192.4846829000001</c:v>
                </c:pt>
                <c:pt idx="10">
                  <c:v>1183.9122400000001</c:v>
                </c:pt>
                <c:pt idx="11">
                  <c:v>1215.8391277000001</c:v>
                </c:pt>
                <c:pt idx="12">
                  <c:v>1223.6671205</c:v>
                </c:pt>
              </c:numCache>
            </c:numRef>
          </c:val>
          <c:extLst>
            <c:ext xmlns:c16="http://schemas.microsoft.com/office/drawing/2014/chart" uri="{C3380CC4-5D6E-409C-BE32-E72D297353CC}">
              <c16:uniqueId val="{00000000-DD51-4524-8E30-06FD50C739B7}"/>
            </c:ext>
          </c:extLst>
        </c:ser>
        <c:ser>
          <c:idx val="1"/>
          <c:order val="1"/>
          <c:tx>
            <c:strRef>
              <c:f>IrrigatedCropland!$C$10</c:f>
              <c:strCache>
                <c:ptCount val="1"/>
                <c:pt idx="0">
                  <c:v>Irrigated</c:v>
                </c:pt>
              </c:strCache>
            </c:strRef>
          </c:tx>
          <c:spPr>
            <a:solidFill>
              <a:schemeClr val="accent5"/>
            </a:solidFill>
            <a:ln>
              <a:noFill/>
            </a:ln>
            <a:effectLst/>
          </c:spPr>
          <c:invertIfNegative val="0"/>
          <c:cat>
            <c:numRef>
              <c:f>IrrigatedCropland!$D$8:$P$8</c:f>
              <c:numCache>
                <c:formatCode>General</c:formatCode>
                <c:ptCount val="13"/>
                <c:pt idx="0">
                  <c:v>1961</c:v>
                </c:pt>
                <c:pt idx="1">
                  <c:v>1965</c:v>
                </c:pt>
                <c:pt idx="2">
                  <c:v>1970</c:v>
                </c:pt>
                <c:pt idx="3">
                  <c:v>1975</c:v>
                </c:pt>
                <c:pt idx="4">
                  <c:v>1980</c:v>
                </c:pt>
                <c:pt idx="5">
                  <c:v>1985</c:v>
                </c:pt>
                <c:pt idx="6">
                  <c:v>1990</c:v>
                </c:pt>
                <c:pt idx="7">
                  <c:v>1995</c:v>
                </c:pt>
                <c:pt idx="8">
                  <c:v>2000</c:v>
                </c:pt>
                <c:pt idx="9">
                  <c:v>2005</c:v>
                </c:pt>
                <c:pt idx="10">
                  <c:v>2010</c:v>
                </c:pt>
                <c:pt idx="11">
                  <c:v>2015</c:v>
                </c:pt>
                <c:pt idx="12">
                  <c:v>2017</c:v>
                </c:pt>
              </c:numCache>
            </c:numRef>
          </c:cat>
          <c:val>
            <c:numRef>
              <c:f>IrrigatedCropland!$D$10:$P$10</c:f>
              <c:numCache>
                <c:formatCode>General</c:formatCode>
                <c:ptCount val="13"/>
                <c:pt idx="0">
                  <c:v>161.148</c:v>
                </c:pt>
                <c:pt idx="1">
                  <c:v>169.70400000000001</c:v>
                </c:pt>
                <c:pt idx="2">
                  <c:v>184.30199999999999</c:v>
                </c:pt>
                <c:pt idx="3">
                  <c:v>202.51179999999999</c:v>
                </c:pt>
                <c:pt idx="4">
                  <c:v>221.21180000000001</c:v>
                </c:pt>
                <c:pt idx="5">
                  <c:v>241.5104</c:v>
                </c:pt>
                <c:pt idx="6">
                  <c:v>258.09679999999997</c:v>
                </c:pt>
                <c:pt idx="7">
                  <c:v>272.20762999999999</c:v>
                </c:pt>
                <c:pt idx="8">
                  <c:v>288.41667000000001</c:v>
                </c:pt>
                <c:pt idx="9">
                  <c:v>310.0653471</c:v>
                </c:pt>
                <c:pt idx="10">
                  <c:v>322.02782999999999</c:v>
                </c:pt>
                <c:pt idx="11">
                  <c:v>334.6880567</c:v>
                </c:pt>
                <c:pt idx="12">
                  <c:v>337.66963249999998</c:v>
                </c:pt>
              </c:numCache>
            </c:numRef>
          </c:val>
          <c:extLst>
            <c:ext xmlns:c16="http://schemas.microsoft.com/office/drawing/2014/chart" uri="{C3380CC4-5D6E-409C-BE32-E72D297353CC}">
              <c16:uniqueId val="{00000001-DD51-4524-8E30-06FD50C739B7}"/>
            </c:ext>
          </c:extLst>
        </c:ser>
        <c:dLbls>
          <c:showLegendKey val="0"/>
          <c:showVal val="0"/>
          <c:showCatName val="0"/>
          <c:showSerName val="0"/>
          <c:showPercent val="0"/>
          <c:showBubbleSize val="0"/>
        </c:dLbls>
        <c:gapWidth val="75"/>
        <c:overlap val="100"/>
        <c:axId val="564710672"/>
        <c:axId val="564714280"/>
      </c:barChart>
      <c:lineChart>
        <c:grouping val="standard"/>
        <c:varyColors val="0"/>
        <c:ser>
          <c:idx val="2"/>
          <c:order val="2"/>
          <c:tx>
            <c:strRef>
              <c:f>IrrigatedCropland!$C$11</c:f>
              <c:strCache>
                <c:ptCount val="1"/>
                <c:pt idx="0">
                  <c:v>Cropland per person</c:v>
                </c:pt>
              </c:strCache>
            </c:strRef>
          </c:tx>
          <c:spPr>
            <a:ln w="28575" cap="rnd">
              <a:solidFill>
                <a:schemeClr val="tx1"/>
              </a:solidFill>
              <a:round/>
            </a:ln>
            <a:effectLst/>
          </c:spPr>
          <c:marker>
            <c:symbol val="none"/>
          </c:marker>
          <c:cat>
            <c:numRef>
              <c:f>IrrigatedCropland!$D$8:$P$8</c:f>
              <c:numCache>
                <c:formatCode>General</c:formatCode>
                <c:ptCount val="13"/>
                <c:pt idx="0">
                  <c:v>1961</c:v>
                </c:pt>
                <c:pt idx="1">
                  <c:v>1965</c:v>
                </c:pt>
                <c:pt idx="2">
                  <c:v>1970</c:v>
                </c:pt>
                <c:pt idx="3">
                  <c:v>1975</c:v>
                </c:pt>
                <c:pt idx="4">
                  <c:v>1980</c:v>
                </c:pt>
                <c:pt idx="5">
                  <c:v>1985</c:v>
                </c:pt>
                <c:pt idx="6">
                  <c:v>1990</c:v>
                </c:pt>
                <c:pt idx="7">
                  <c:v>1995</c:v>
                </c:pt>
                <c:pt idx="8">
                  <c:v>2000</c:v>
                </c:pt>
                <c:pt idx="9">
                  <c:v>2005</c:v>
                </c:pt>
                <c:pt idx="10">
                  <c:v>2010</c:v>
                </c:pt>
                <c:pt idx="11">
                  <c:v>2015</c:v>
                </c:pt>
                <c:pt idx="12">
                  <c:v>2017</c:v>
                </c:pt>
              </c:numCache>
            </c:numRef>
          </c:cat>
          <c:val>
            <c:numRef>
              <c:f>IrrigatedCropland!$D$11:$P$11</c:f>
              <c:numCache>
                <c:formatCode>General</c:formatCode>
                <c:ptCount val="13"/>
                <c:pt idx="0">
                  <c:v>0.43702934515954461</c:v>
                </c:pt>
                <c:pt idx="1">
                  <c:v>0.41031493732660107</c:v>
                </c:pt>
                <c:pt idx="2">
                  <c:v>0.37683757493114234</c:v>
                </c:pt>
                <c:pt idx="3">
                  <c:v>0.34199771361776149</c:v>
                </c:pt>
                <c:pt idx="4">
                  <c:v>0.31877860650784584</c:v>
                </c:pt>
                <c:pt idx="5">
                  <c:v>0.30258504153261145</c:v>
                </c:pt>
                <c:pt idx="6">
                  <c:v>0.27894635749496732</c:v>
                </c:pt>
                <c:pt idx="7">
                  <c:v>0.25862585621931899</c:v>
                </c:pt>
                <c:pt idx="8">
                  <c:v>0.24290937095323259</c:v>
                </c:pt>
                <c:pt idx="9">
                  <c:v>0.22968073740556388</c:v>
                </c:pt>
                <c:pt idx="10">
                  <c:v>0.21646949181672387</c:v>
                </c:pt>
                <c:pt idx="11">
                  <c:v>0.21010430980628611</c:v>
                </c:pt>
                <c:pt idx="12">
                  <c:v>0.20685823205154832</c:v>
                </c:pt>
              </c:numCache>
            </c:numRef>
          </c:val>
          <c:smooth val="0"/>
          <c:extLst>
            <c:ext xmlns:c16="http://schemas.microsoft.com/office/drawing/2014/chart" uri="{C3380CC4-5D6E-409C-BE32-E72D297353CC}">
              <c16:uniqueId val="{00000002-DD51-4524-8E30-06FD50C739B7}"/>
            </c:ext>
          </c:extLst>
        </c:ser>
        <c:dLbls>
          <c:showLegendKey val="0"/>
          <c:showVal val="0"/>
          <c:showCatName val="0"/>
          <c:showSerName val="0"/>
          <c:showPercent val="0"/>
          <c:showBubbleSize val="0"/>
        </c:dLbls>
        <c:marker val="1"/>
        <c:smooth val="0"/>
        <c:axId val="767702864"/>
        <c:axId val="767702536"/>
      </c:lineChart>
      <c:catAx>
        <c:axId val="564710672"/>
        <c:scaling>
          <c:orientation val="minMax"/>
        </c:scaling>
        <c:delete val="0"/>
        <c:axPos val="b"/>
        <c:title>
          <c:tx>
            <c:rich>
              <a:bodyPr rot="-540000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hectares/person</a:t>
                </a:r>
              </a:p>
            </c:rich>
          </c:tx>
          <c:layout>
            <c:manualLayout>
              <c:xMode val="edge"/>
              <c:yMode val="edge"/>
              <c:x val="0.87218217915068308"/>
              <c:y val="0.49890454482663343"/>
            </c:manualLayout>
          </c:layout>
          <c:overlay val="0"/>
          <c:spPr>
            <a:noFill/>
            <a:ln>
              <a:noFill/>
            </a:ln>
            <a:effectLst/>
          </c:spPr>
          <c:txPr>
            <a:bodyPr rot="-540000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4714280"/>
        <c:crosses val="autoZero"/>
        <c:auto val="1"/>
        <c:lblAlgn val="ctr"/>
        <c:lblOffset val="100"/>
        <c:noMultiLvlLbl val="0"/>
      </c:catAx>
      <c:valAx>
        <c:axId val="564714280"/>
        <c:scaling>
          <c:orientation val="minMax"/>
          <c:max val="1600"/>
          <c:min val="400"/>
        </c:scaling>
        <c:delete val="0"/>
        <c:axPos val="l"/>
        <c:majorGridlines>
          <c:spPr>
            <a:ln w="9525" cap="flat" cmpd="sng" algn="ctr">
              <a:solidFill>
                <a:schemeClr val="tx1">
                  <a:lumMod val="15000"/>
                  <a:lumOff val="85000"/>
                </a:schemeClr>
              </a:solid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Millions hectares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4710672"/>
        <c:crosses val="autoZero"/>
        <c:crossBetween val="between"/>
      </c:valAx>
      <c:valAx>
        <c:axId val="767702536"/>
        <c:scaling>
          <c:orientation val="minMax"/>
          <c:max val="0.5"/>
          <c:min val="0.2"/>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7702864"/>
        <c:crosses val="max"/>
        <c:crossBetween val="between"/>
      </c:valAx>
      <c:catAx>
        <c:axId val="767702864"/>
        <c:scaling>
          <c:orientation val="minMax"/>
        </c:scaling>
        <c:delete val="1"/>
        <c:axPos val="b"/>
        <c:numFmt formatCode="General" sourceLinked="1"/>
        <c:majorTickMark val="out"/>
        <c:minorTickMark val="none"/>
        <c:tickLblPos val="nextTo"/>
        <c:crossAx val="767702536"/>
        <c:crosses val="autoZero"/>
        <c:auto val="1"/>
        <c:lblAlgn val="ctr"/>
        <c:lblOffset val="100"/>
        <c:noMultiLvlLbl val="0"/>
      </c:catAx>
      <c:spPr>
        <a:noFill/>
        <a:ln>
          <a:noFill/>
        </a:ln>
        <a:effectLst/>
      </c:spPr>
    </c:plotArea>
    <c:legend>
      <c:legendPos val="r"/>
      <c:layout>
        <c:manualLayout>
          <c:xMode val="edge"/>
          <c:yMode val="edge"/>
          <c:x val="2.7735564304461946E-2"/>
          <c:y val="3.1820501603966171E-3"/>
          <c:w val="0.68337554680664914"/>
          <c:h val="0.109376640419947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00" baseline="0" dirty="0"/>
              <a:t>WaPOR stands for Water Productivity monitoring through Open access of remotely sensed derived data. The </a:t>
            </a:r>
            <a:r>
              <a:rPr lang="en-US" sz="1000" baseline="0" dirty="0" err="1"/>
              <a:t>WaPOR</a:t>
            </a:r>
            <a:r>
              <a:rPr lang="en-US" sz="1000" baseline="0" dirty="0"/>
              <a:t> </a:t>
            </a:r>
            <a:r>
              <a:rPr lang="en-US" sz="1000" baseline="0" dirty="0" err="1"/>
              <a:t>programme</a:t>
            </a:r>
            <a:r>
              <a:rPr lang="en-US" sz="1000" baseline="0" dirty="0"/>
              <a:t> is innovative in the sense that we are using information coming directly from satellites to help farmers and policy makers in improving water management for crop production.</a:t>
            </a:r>
            <a:endParaRPr lang="en-US" sz="1000" dirty="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1211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a:extLst>
            <a:ext uri="{FF2B5EF4-FFF2-40B4-BE49-F238E27FC236}">
              <a16:creationId xmlns:a16="http://schemas.microsoft.com/office/drawing/2014/main" id="{0D0EF657-1012-F614-C737-CB2BF694B8A6}"/>
            </a:ext>
          </a:extLst>
        </p:cNvPr>
        <p:cNvGrpSpPr/>
        <p:nvPr/>
      </p:nvGrpSpPr>
      <p:grpSpPr>
        <a:xfrm>
          <a:off x="0" y="0"/>
          <a:ext cx="0" cy="0"/>
          <a:chOff x="0" y="0"/>
          <a:chExt cx="0" cy="0"/>
        </a:xfrm>
      </p:grpSpPr>
      <p:sp>
        <p:nvSpPr>
          <p:cNvPr id="111" name="Google Shape;111;p4:notes">
            <a:extLst>
              <a:ext uri="{FF2B5EF4-FFF2-40B4-BE49-F238E27FC236}">
                <a16:creationId xmlns:a16="http://schemas.microsoft.com/office/drawing/2014/main" id="{95C33267-5EB2-4ACC-AC03-101682FA331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4:notes">
            <a:extLst>
              <a:ext uri="{FF2B5EF4-FFF2-40B4-BE49-F238E27FC236}">
                <a16:creationId xmlns:a16="http://schemas.microsoft.com/office/drawing/2014/main" id="{2B81E122-01D1-BEB7-71EB-E5AA6B38B25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5211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a:extLst>
            <a:ext uri="{FF2B5EF4-FFF2-40B4-BE49-F238E27FC236}">
              <a16:creationId xmlns:a16="http://schemas.microsoft.com/office/drawing/2014/main" id="{0D0EF657-1012-F614-C737-CB2BF694B8A6}"/>
            </a:ext>
          </a:extLst>
        </p:cNvPr>
        <p:cNvGrpSpPr/>
        <p:nvPr/>
      </p:nvGrpSpPr>
      <p:grpSpPr>
        <a:xfrm>
          <a:off x="0" y="0"/>
          <a:ext cx="0" cy="0"/>
          <a:chOff x="0" y="0"/>
          <a:chExt cx="0" cy="0"/>
        </a:xfrm>
      </p:grpSpPr>
      <p:sp>
        <p:nvSpPr>
          <p:cNvPr id="111" name="Google Shape;111;p4:notes">
            <a:extLst>
              <a:ext uri="{FF2B5EF4-FFF2-40B4-BE49-F238E27FC236}">
                <a16:creationId xmlns:a16="http://schemas.microsoft.com/office/drawing/2014/main" id="{95C33267-5EB2-4ACC-AC03-101682FA331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4:notes">
            <a:extLst>
              <a:ext uri="{FF2B5EF4-FFF2-40B4-BE49-F238E27FC236}">
                <a16:creationId xmlns:a16="http://schemas.microsoft.com/office/drawing/2014/main" id="{2B81E122-01D1-BEB7-71EB-E5AA6B38B25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7410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9055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4304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5660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altLang="en-US" sz="1200" dirty="0">
                <a:solidFill>
                  <a:srgbClr val="000000"/>
                </a:solidFill>
                <a:cs typeface="Calibri" panose="020F0502020204030204" pitchFamily="34" charset="0"/>
                <a:sym typeface="Calibri" panose="020F0502020204030204" pitchFamily="34" charset="0"/>
              </a:rPr>
              <a:t>Here you see a few quotes from FAO flagship publications:</a:t>
            </a:r>
          </a:p>
          <a:p>
            <a:pPr marL="457200" marR="0" indent="-228600" algn="l" rtl="0">
              <a:lnSpc>
                <a:spcPct val="100000"/>
              </a:lnSpc>
              <a:spcBef>
                <a:spcPts val="0"/>
              </a:spcBef>
              <a:spcAft>
                <a:spcPts val="0"/>
              </a:spcAft>
              <a:buClr>
                <a:srgbClr val="000000"/>
              </a:buClr>
              <a:buSzPts val="1400"/>
              <a:buFont typeface="Arial"/>
              <a:buNone/>
            </a:pPr>
            <a:r>
              <a:rPr lang="en-US" altLang="en-US" sz="1200" b="0" i="0" u="none" strike="noStrike" cap="none" dirty="0">
                <a:solidFill>
                  <a:schemeClr val="dk1"/>
                </a:solidFill>
                <a:effectLst/>
                <a:latin typeface="Calibri"/>
                <a:ea typeface="Calibri"/>
                <a:cs typeface="Calibri"/>
                <a:sym typeface="Calibri" panose="020F0502020204030204" pitchFamily="34" charset="0"/>
              </a:rPr>
              <a:t>The first quote comes from FAO’s yearly flagship publication “The state of Food Security and nutrition”,</a:t>
            </a:r>
            <a:br>
              <a:rPr lang="en-US" altLang="en-US" sz="1200" b="0" i="0" u="none" strike="noStrike" cap="none" dirty="0">
                <a:solidFill>
                  <a:schemeClr val="dk1"/>
                </a:solidFill>
                <a:effectLst/>
                <a:latin typeface="Calibri"/>
                <a:ea typeface="Calibri"/>
                <a:cs typeface="Calibri"/>
                <a:sym typeface="Calibri" panose="020F0502020204030204" pitchFamily="34" charset="0"/>
              </a:rPr>
            </a:br>
            <a:r>
              <a:rPr lang="en-US" altLang="en-US" sz="1200" b="0" i="0" u="none" strike="noStrike" cap="none" dirty="0">
                <a:solidFill>
                  <a:schemeClr val="dk1"/>
                </a:solidFill>
                <a:effectLst/>
                <a:latin typeface="Calibri"/>
                <a:ea typeface="Calibri"/>
                <a:cs typeface="Calibri"/>
                <a:sym typeface="Calibri" panose="020F0502020204030204" pitchFamily="34" charset="0"/>
              </a:rPr>
              <a:t>The figure that you see here refers to 2021. 46 million people more from a year earlier when then were less than 800 people suffering from food insecurity and 150 million more from 2019 when this figure was still below the 700 Million people.</a:t>
            </a:r>
          </a:p>
          <a:p>
            <a:pPr marL="457200" marR="0" indent="-22860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effectLst/>
                <a:latin typeface="Calibri"/>
                <a:ea typeface="Calibri"/>
                <a:cs typeface="Calibri"/>
                <a:sym typeface="Calibri" panose="020F0502020204030204" pitchFamily="34" charset="0"/>
              </a:rPr>
              <a:t>The second quote comes from another FAO flagship publication on the State of Food and Agriculture which shows that </a:t>
            </a:r>
            <a:r>
              <a:rPr lang="en-US" sz="1200" b="0" i="0" u="none" strike="noStrike" cap="none" dirty="0">
                <a:solidFill>
                  <a:schemeClr val="dk1"/>
                </a:solidFill>
                <a:effectLst/>
                <a:latin typeface="Calibri"/>
                <a:ea typeface="Calibri"/>
                <a:cs typeface="Calibri"/>
                <a:sym typeface="Calibri"/>
              </a:rPr>
              <a:t>Achieving sustainable development still faces a key challenge: 3.2 billion people live in agricultural areas with high to very high water shortages or scarcity, of whom 1.2 billion people – roughly one-sixth of the world’s population – live in severely water-constrained agricultural areas. </a:t>
            </a:r>
          </a:p>
          <a:p>
            <a:pPr marL="457200" marR="0" indent="-22860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effectLst/>
                <a:latin typeface="Calibri"/>
                <a:ea typeface="Calibri"/>
                <a:cs typeface="Calibri"/>
                <a:sym typeface="Calibri"/>
              </a:rPr>
              <a:t>And the last two quotes come from The State of Land and Water publication (</a:t>
            </a:r>
            <a:r>
              <a:rPr lang="en-US" sz="1200" b="0" i="0" u="none" strike="noStrike" cap="none" dirty="0" err="1">
                <a:solidFill>
                  <a:schemeClr val="dk1"/>
                </a:solidFill>
                <a:effectLst/>
                <a:latin typeface="Calibri"/>
                <a:ea typeface="Calibri"/>
                <a:cs typeface="Calibri"/>
                <a:sym typeface="Calibri"/>
              </a:rPr>
              <a:t>SoLaW</a:t>
            </a:r>
            <a:r>
              <a:rPr lang="en-US" sz="1200" b="0" i="0" u="none" strike="noStrike" cap="none" dirty="0">
                <a:solidFill>
                  <a:schemeClr val="dk1"/>
                </a:solidFill>
                <a:effectLst/>
                <a:latin typeface="Calibri"/>
                <a:ea typeface="Calibri"/>
                <a:cs typeface="Calibri"/>
                <a:sym typeface="Calibri"/>
              </a:rPr>
              <a:t>) published by the land and Water Division.</a:t>
            </a:r>
          </a:p>
          <a:p>
            <a:pPr marL="457200" marR="0" indent="-22860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effectLst/>
                <a:latin typeface="Calibri"/>
                <a:ea typeface="Calibri"/>
                <a:cs typeface="Calibri"/>
                <a:sym typeface="Calibri"/>
              </a:rPr>
              <a:t>In order to feed a growing population in 2050, global agriculture production needs to grow by 35%</a:t>
            </a:r>
          </a:p>
          <a:p>
            <a:pPr marL="457200" marR="0" indent="-22860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effectLst/>
                <a:latin typeface="Calibri"/>
                <a:ea typeface="Calibri"/>
                <a:cs typeface="Calibri"/>
                <a:sym typeface="Calibri"/>
              </a:rPr>
              <a:t>This will be problematic because the pressures on land and water resources have built to the point where productivity of key agricultural systems is compromised and livelihoods are </a:t>
            </a:r>
            <a:r>
              <a:rPr lang="en-US" sz="1200" b="0" i="0" u="none" strike="noStrike" kern="1200" cap="none" dirty="0">
                <a:solidFill>
                  <a:schemeClr val="tx1"/>
                </a:solidFill>
                <a:effectLst/>
                <a:latin typeface="Calibri"/>
                <a:ea typeface="Calibri"/>
                <a:cs typeface="Calibri"/>
                <a:sym typeface="Calibri"/>
              </a:rPr>
              <a:t>threatened.</a:t>
            </a:r>
          </a:p>
          <a:p>
            <a:r>
              <a:rPr lang="en-US" altLang="en-US" sz="1200" dirty="0">
                <a:solidFill>
                  <a:srgbClr val="000000"/>
                </a:solidFill>
                <a:cs typeface="Calibri" panose="020F0502020204030204" pitchFamily="34" charset="0"/>
                <a:sym typeface="Calibri" panose="020F0502020204030204" pitchFamily="34" charset="0"/>
              </a:rPr>
              <a:t>This is also shown by the last quote, which says that over the last 10 year 85% of the increase in global cropland was irrigated. </a:t>
            </a:r>
          </a:p>
          <a:p>
            <a:r>
              <a:rPr lang="en-US" altLang="en-US" sz="1200" dirty="0">
                <a:solidFill>
                  <a:srgbClr val="000000"/>
                </a:solidFill>
                <a:cs typeface="Calibri" panose="020F0502020204030204" pitchFamily="34" charset="0"/>
                <a:sym typeface="Calibri" panose="020F0502020204030204" pitchFamily="34" charset="0"/>
              </a:rPr>
              <a:t>This is not surprising because the yields under irrigation are higher than under rainfed agriculture. </a:t>
            </a:r>
            <a:endParaRPr lang="en-US" sz="1200"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221" name="Google Shape;22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0171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So the message is pretty clear, we will need to produce more food while using less water. </a:t>
            </a:r>
            <a:endParaRPr lang="en-US" dirty="0"/>
          </a:p>
          <a:p>
            <a:pPr marL="0" lvl="0" indent="0" algn="l" rtl="0">
              <a:spcBef>
                <a:spcPts val="0"/>
              </a:spcBef>
              <a:spcAft>
                <a:spcPts val="0"/>
              </a:spcAft>
              <a:buNone/>
            </a:pPr>
            <a:r>
              <a:rPr lang="en-US" dirty="0"/>
              <a:t>Total crop land in 1960 1350 M ha of which 150 M irrigated 11%</a:t>
            </a:r>
          </a:p>
          <a:p>
            <a:pPr marL="0" lvl="0" indent="0" algn="l" rtl="0">
              <a:spcBef>
                <a:spcPts val="0"/>
              </a:spcBef>
              <a:spcAft>
                <a:spcPts val="0"/>
              </a:spcAft>
              <a:buNone/>
            </a:pPr>
            <a:r>
              <a:rPr lang="en-US" dirty="0"/>
              <a:t>In 2017 1570 of which 350 M irrigated 22%</a:t>
            </a:r>
          </a:p>
          <a:p>
            <a:pPr marL="0" lvl="0" indent="0" algn="l" rtl="0">
              <a:spcBef>
                <a:spcPts val="0"/>
              </a:spcBef>
              <a:spcAft>
                <a:spcPts val="0"/>
              </a:spcAft>
              <a:buNone/>
            </a:pPr>
            <a:endParaRPr dirty="0"/>
          </a:p>
        </p:txBody>
      </p:sp>
      <p:sp>
        <p:nvSpPr>
          <p:cNvPr id="221" name="Google Shape;22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736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3862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sz="1200" b="0" i="0" u="none" strike="noStrike" cap="none" dirty="0">
                <a:solidFill>
                  <a:schemeClr val="dk1"/>
                </a:solidFill>
                <a:effectLst/>
                <a:latin typeface="Calibri"/>
                <a:ea typeface="Calibri"/>
                <a:cs typeface="Calibri"/>
                <a:sym typeface="Calibri"/>
              </a:rPr>
              <a:t>However, it is difficult to measure water use in agriculture. Especially if one wants to monitor large areas.</a:t>
            </a:r>
            <a:r>
              <a:rPr lang="en-US" sz="1200" b="0" i="0" u="none" strike="noStrike" cap="none" baseline="0" dirty="0">
                <a:solidFill>
                  <a:schemeClr val="dk1"/>
                </a:solidFill>
                <a:effectLst/>
                <a:latin typeface="Calibri"/>
                <a:ea typeface="Calibri"/>
                <a:cs typeface="Calibri"/>
                <a:sym typeface="Calibri"/>
              </a:rPr>
              <a:t> And one has only very limited instruments available to measure water use as the one in this picture</a:t>
            </a:r>
            <a:endParaRPr lang="en-US" sz="1200" b="0" i="0" u="none" strike="noStrike" cap="none" dirty="0">
              <a:solidFill>
                <a:schemeClr val="dk1"/>
              </a:solidFill>
              <a:effectLst/>
              <a:latin typeface="Calibri"/>
              <a:ea typeface="Calibri"/>
              <a:cs typeface="Calibri"/>
              <a:sym typeface="Calibri"/>
            </a:endParaRP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[CLICK]</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Satellite Remote Sensing can help us with this. We can use satellite information to assess both crop growth and water use. This way we can monitor water productivity. Which helps to monitor progress towards SDG 6.4 in using water more efficiently. Also, we can compare water productivity on field level which can help in providing advice to farmers.</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221" name="Google Shape;22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2696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Water Productivity is an indicator that can be used to monitor at the same time progress and spatial variations in terms of land productivity (biomass and yield) and in water being consumed to obtain these yields. Both terms of the equation are important, and need to be looked at together. Making the most out of every drop of water is a target that makes sense across scales and across water users.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221" name="Google Shape;22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0678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Calibri"/>
                <a:ea typeface="Calibri"/>
                <a:cs typeface="Calibri"/>
                <a:sym typeface="Calibri"/>
              </a:rPr>
              <a:t>This slide shows how </a:t>
            </a:r>
            <a:r>
              <a:rPr lang="en-GB" sz="1200" b="0" i="0" u="none" strike="noStrike" cap="none" dirty="0" err="1">
                <a:solidFill>
                  <a:schemeClr val="dk1"/>
                </a:solidFill>
                <a:effectLst/>
                <a:latin typeface="Calibri"/>
                <a:ea typeface="Calibri"/>
                <a:cs typeface="Calibri"/>
                <a:sym typeface="Calibri"/>
              </a:rPr>
              <a:t>WaPOR</a:t>
            </a:r>
            <a:r>
              <a:rPr lang="en-GB" sz="1200" b="0" i="0" u="none" strike="noStrike" cap="none" dirty="0">
                <a:solidFill>
                  <a:schemeClr val="dk1"/>
                </a:solidFill>
                <a:effectLst/>
                <a:latin typeface="Calibri"/>
                <a:ea typeface="Calibri"/>
                <a:cs typeface="Calibri"/>
                <a:sym typeface="Calibri"/>
              </a:rPr>
              <a:t> works. First, information from freely available satellite data is interpreted by using open-source models. The interpreted information on Climate, including Precipitation and Evapotranspiration, Crop growth, including Biomass production is then stored in the cloud and can be accessed through freely available programming interfaces, APIs. Users, which include policymakers, scientists and also farmers, can access the information and adapt agricultural practices to increase land and water productivity. The </a:t>
            </a:r>
            <a:r>
              <a:rPr lang="en-GB" sz="1200" b="0" i="0" u="none" strike="noStrike" cap="none" dirty="0" err="1">
                <a:solidFill>
                  <a:schemeClr val="dk1"/>
                </a:solidFill>
                <a:effectLst/>
                <a:latin typeface="Calibri"/>
                <a:ea typeface="Calibri"/>
                <a:cs typeface="Calibri"/>
                <a:sym typeface="Calibri"/>
              </a:rPr>
              <a:t>WaPOR</a:t>
            </a:r>
            <a:r>
              <a:rPr lang="en-GB" sz="1200" b="0" i="0" u="none" strike="noStrike" cap="none" dirty="0">
                <a:solidFill>
                  <a:schemeClr val="dk1"/>
                </a:solidFill>
                <a:effectLst/>
                <a:latin typeface="Calibri"/>
                <a:ea typeface="Calibri"/>
                <a:cs typeface="Calibri"/>
                <a:sym typeface="Calibri"/>
              </a:rPr>
              <a:t> programme is implemented together with the International Water Management Institute, IHE-Delft and </a:t>
            </a:r>
            <a:r>
              <a:rPr lang="en-GB" sz="1200" b="0" i="0" u="none" strike="noStrike" cap="none" dirty="0" err="1">
                <a:solidFill>
                  <a:schemeClr val="dk1"/>
                </a:solidFill>
                <a:effectLst/>
                <a:latin typeface="Calibri"/>
                <a:ea typeface="Calibri"/>
                <a:cs typeface="Calibri"/>
                <a:sym typeface="Calibri"/>
              </a:rPr>
              <a:t>Eleaf</a:t>
            </a:r>
            <a:r>
              <a:rPr lang="en-GB" sz="1200" b="0" i="0" u="none" strike="noStrike" cap="none" dirty="0">
                <a:solidFill>
                  <a:schemeClr val="dk1"/>
                </a:solidFill>
                <a:effectLst/>
                <a:latin typeface="Calibri"/>
                <a:ea typeface="Calibri"/>
                <a:cs typeface="Calibri"/>
                <a:sym typeface="Calibri"/>
              </a:rPr>
              <a:t> a private company based in the Netherlands.</a:t>
            </a:r>
            <a:endParaRPr dirty="0"/>
          </a:p>
        </p:txBody>
      </p:sp>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0714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6562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0771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1"/>
        <p:cNvGrpSpPr/>
        <p:nvPr/>
      </p:nvGrpSpPr>
      <p:grpSpPr>
        <a:xfrm>
          <a:off x="0" y="0"/>
          <a:ext cx="0" cy="0"/>
          <a:chOff x="0" y="0"/>
          <a:chExt cx="0" cy="0"/>
        </a:xfrm>
      </p:grpSpPr>
      <p:sp>
        <p:nvSpPr>
          <p:cNvPr id="22" name="Google Shape;22;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27"/>
        <p:cNvGrpSpPr/>
        <p:nvPr/>
      </p:nvGrpSpPr>
      <p:grpSpPr>
        <a:xfrm>
          <a:off x="0" y="0"/>
          <a:ext cx="0" cy="0"/>
          <a:chOff x="0" y="0"/>
          <a:chExt cx="0" cy="0"/>
        </a:xfrm>
      </p:grpSpPr>
      <p:sp>
        <p:nvSpPr>
          <p:cNvPr id="28" name="Google Shape;28;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40"/>
        <p:cNvGrpSpPr/>
        <p:nvPr/>
      </p:nvGrpSpPr>
      <p:grpSpPr>
        <a:xfrm>
          <a:off x="0" y="0"/>
          <a:ext cx="0" cy="0"/>
          <a:chOff x="0" y="0"/>
          <a:chExt cx="0" cy="0"/>
        </a:xfrm>
      </p:grpSpPr>
      <p:sp>
        <p:nvSpPr>
          <p:cNvPr id="41" name="Google Shape;41;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58"/>
        <p:cNvGrpSpPr/>
        <p:nvPr/>
      </p:nvGrpSpPr>
      <p:grpSpPr>
        <a:xfrm>
          <a:off x="0" y="0"/>
          <a:ext cx="0" cy="0"/>
          <a:chOff x="0" y="0"/>
          <a:chExt cx="0" cy="0"/>
        </a:xfrm>
      </p:grpSpPr>
      <p:sp>
        <p:nvSpPr>
          <p:cNvPr id="59" name="Google Shape;59;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65"/>
        <p:cNvGrpSpPr/>
        <p:nvPr/>
      </p:nvGrpSpPr>
      <p:grpSpPr>
        <a:xfrm>
          <a:off x="0" y="0"/>
          <a:ext cx="0" cy="0"/>
          <a:chOff x="0" y="0"/>
          <a:chExt cx="0" cy="0"/>
        </a:xfrm>
      </p:grpSpPr>
      <p:sp>
        <p:nvSpPr>
          <p:cNvPr id="66" name="Google Shape;66;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7"/>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72"/>
        <p:cNvGrpSpPr/>
        <p:nvPr/>
      </p:nvGrpSpPr>
      <p:grpSpPr>
        <a:xfrm>
          <a:off x="0" y="0"/>
          <a:ext cx="0" cy="0"/>
          <a:chOff x="0" y="0"/>
          <a:chExt cx="0" cy="0"/>
        </a:xfrm>
      </p:grpSpPr>
      <p:sp>
        <p:nvSpPr>
          <p:cNvPr id="73" name="Google Shape;73;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78"/>
        <p:cNvGrpSpPr/>
        <p:nvPr/>
      </p:nvGrpSpPr>
      <p:grpSpPr>
        <a:xfrm>
          <a:off x="0" y="0"/>
          <a:ext cx="0" cy="0"/>
          <a:chOff x="0" y="0"/>
          <a:chExt cx="0" cy="0"/>
        </a:xfrm>
      </p:grpSpPr>
      <p:sp>
        <p:nvSpPr>
          <p:cNvPr id="79" name="Google Shape;79;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5C11528-F87C-458D-A242-3AEA2DD4C9F8}" type="datetime1">
              <a:rPr lang="en-GB" smtClean="0"/>
              <a:t>01/09/2025</a:t>
            </a:fld>
            <a:endParaRPr lang="en-GB"/>
          </a:p>
        </p:txBody>
      </p:sp>
      <p:sp>
        <p:nvSpPr>
          <p:cNvPr id="5" name="Footer Placeholder 4"/>
          <p:cNvSpPr>
            <a:spLocks noGrp="1"/>
          </p:cNvSpPr>
          <p:nvPr>
            <p:ph type="ftr" sz="quarter" idx="11"/>
          </p:nvPr>
        </p:nvSpPr>
        <p:spPr/>
        <p:txBody>
          <a:bodyPr/>
          <a:lstStyle/>
          <a:p>
            <a:r>
              <a:rPr lang="en-US"/>
              <a:t>[Click on Design &gt; Header &amp; Footer to insert the title of the presentation, then select “Apply to All”</a:t>
            </a:r>
            <a:endParaRPr lang="en-GB"/>
          </a:p>
        </p:txBody>
      </p:sp>
      <p:sp>
        <p:nvSpPr>
          <p:cNvPr id="6" name="Slide Number Placeholder 5"/>
          <p:cNvSpPr>
            <a:spLocks noGrp="1"/>
          </p:cNvSpPr>
          <p:nvPr>
            <p:ph type="sldNum" sz="quarter" idx="12"/>
          </p:nvPr>
        </p:nvSpPr>
        <p:spPr/>
        <p:txBody>
          <a:bodyPr/>
          <a:lstStyle/>
          <a:p>
            <a:fld id="{5BD003A7-43AA-4899-A8C6-1BFBC954511E}" type="slidenum">
              <a:rPr lang="en-GB" smtClean="0"/>
              <a:t>‹#›</a:t>
            </a:fld>
            <a:endParaRPr lang="en-GB"/>
          </a:p>
        </p:txBody>
      </p:sp>
    </p:spTree>
    <p:extLst>
      <p:ext uri="{BB962C8B-B14F-4D97-AF65-F5344CB8AC3E}">
        <p14:creationId xmlns:p14="http://schemas.microsoft.com/office/powerpoint/2010/main" val="2147761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3" r:id="rId3"/>
    <p:sldLayoutId id="2147483656" r:id="rId4"/>
    <p:sldLayoutId id="2147483657" r:id="rId5"/>
    <p:sldLayoutId id="2147483658" r:id="rId6"/>
    <p:sldLayoutId id="2147483659" r:id="rId7"/>
    <p:sldLayoutId id="214748366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0.gif"/><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https://www.fao.org/aquastat/py-wapor/index.html" TargetMode="External"/><Relationship Id="rId11" Type="http://schemas.openxmlformats.org/officeDocument/2006/relationships/image" Target="../media/image30.png"/><Relationship Id="rId5" Type="http://schemas.openxmlformats.org/officeDocument/2006/relationships/hyperlink" Target="https://bitbucket.org/cioapps/wapor-et-look/wiki/Home" TargetMode="External"/><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hyperlink" Target="https://wapor.apps.fao.org/" TargetMode="External"/><Relationship Id="rId4" Type="http://schemas.openxmlformats.org/officeDocument/2006/relationships/hyperlink" Target="mailto:wapor@fao.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www.fao.org/aquastat/en/" TargetMode="Externa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1.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8.jp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60" name="Google Shape;160;p1"/>
          <p:cNvSpPr txBox="1">
            <a:spLocks noGrp="1"/>
          </p:cNvSpPr>
          <p:nvPr>
            <p:ph type="ctrTitle"/>
          </p:nvPr>
        </p:nvSpPr>
        <p:spPr>
          <a:xfrm>
            <a:off x="441960" y="2314702"/>
            <a:ext cx="9719183" cy="160643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2BB3E2"/>
              </a:buClr>
              <a:buSzPct val="100000"/>
              <a:buFont typeface="Arial"/>
              <a:buNone/>
            </a:pPr>
            <a:r>
              <a:rPr lang="en-US" sz="5400" dirty="0">
                <a:solidFill>
                  <a:srgbClr val="E19F18"/>
                </a:solidFill>
                <a:latin typeface="Titillium Web" panose="020B0604020202020204" charset="0"/>
                <a:ea typeface="Arial"/>
                <a:cs typeface="Arial"/>
                <a:sym typeface="Arial"/>
              </a:rPr>
              <a:t>Monitoring land and water productivity by Remote Sensing (WaPOR phase 2)</a:t>
            </a:r>
            <a:endParaRPr dirty="0">
              <a:solidFill>
                <a:srgbClr val="E19F18"/>
              </a:solidFill>
              <a:latin typeface="Titillium Web" panose="020B0604020202020204" charset="0"/>
            </a:endParaRPr>
          </a:p>
        </p:txBody>
      </p:sp>
      <p:sp>
        <p:nvSpPr>
          <p:cNvPr id="161" name="Google Shape;161;p1"/>
          <p:cNvSpPr txBox="1">
            <a:spLocks noGrp="1"/>
          </p:cNvSpPr>
          <p:nvPr>
            <p:ph type="subTitle" idx="1"/>
          </p:nvPr>
        </p:nvSpPr>
        <p:spPr>
          <a:xfrm>
            <a:off x="441960" y="4818580"/>
            <a:ext cx="9144000" cy="79735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BB3E2"/>
              </a:buClr>
              <a:buSzPts val="2400"/>
              <a:buNone/>
            </a:pPr>
            <a:r>
              <a:rPr lang="it-IT" dirty="0">
                <a:solidFill>
                  <a:srgbClr val="2BB3E2"/>
                </a:solidFill>
                <a:latin typeface="Titillium Web" panose="020B0604020202020204" charset="0"/>
              </a:rPr>
              <a:t>FAO Land and Water, wapor@fao.org</a:t>
            </a:r>
          </a:p>
        </p:txBody>
      </p:sp>
    </p:spTree>
    <p:extLst>
      <p:ext uri="{BB962C8B-B14F-4D97-AF65-F5344CB8AC3E}">
        <p14:creationId xmlns:p14="http://schemas.microsoft.com/office/powerpoint/2010/main" val="4129145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3">
          <a:extLst>
            <a:ext uri="{FF2B5EF4-FFF2-40B4-BE49-F238E27FC236}">
              <a16:creationId xmlns:a16="http://schemas.microsoft.com/office/drawing/2014/main" id="{7781BB61-85A1-1D81-C394-E926E0E24103}"/>
            </a:ext>
          </a:extLst>
        </p:cNvPr>
        <p:cNvGrpSpPr/>
        <p:nvPr/>
      </p:nvGrpSpPr>
      <p:grpSpPr>
        <a:xfrm>
          <a:off x="0" y="0"/>
          <a:ext cx="0" cy="0"/>
          <a:chOff x="0" y="0"/>
          <a:chExt cx="0" cy="0"/>
        </a:xfrm>
      </p:grpSpPr>
      <p:sp>
        <p:nvSpPr>
          <p:cNvPr id="120" name="Google Shape;120;p4">
            <a:extLst>
              <a:ext uri="{FF2B5EF4-FFF2-40B4-BE49-F238E27FC236}">
                <a16:creationId xmlns:a16="http://schemas.microsoft.com/office/drawing/2014/main" id="{3580C802-7BAF-0208-487E-9BD84075F86C}"/>
              </a:ext>
            </a:extLst>
          </p:cNvPr>
          <p:cNvSpPr txBox="1">
            <a:spLocks noGrp="1"/>
          </p:cNvSpPr>
          <p:nvPr>
            <p:ph type="title"/>
          </p:nvPr>
        </p:nvSpPr>
        <p:spPr>
          <a:xfrm>
            <a:off x="212929" y="2306117"/>
            <a:ext cx="4407610" cy="2457307"/>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Clr>
                <a:srgbClr val="024747"/>
              </a:buClr>
              <a:buSzPct val="100000"/>
              <a:buFont typeface="Arial"/>
              <a:buNone/>
            </a:pPr>
            <a:r>
              <a:rPr lang="en-US" sz="1800" b="1" dirty="0">
                <a:solidFill>
                  <a:srgbClr val="024747"/>
                </a:solidFill>
                <a:latin typeface="Titillium Web" panose="020B0604020202020204" charset="0"/>
                <a:ea typeface="Arial"/>
                <a:cs typeface="Arial"/>
                <a:sym typeface="Arial"/>
              </a:rPr>
              <a:t>Near-real time </a:t>
            </a:r>
            <a:r>
              <a:rPr lang="en-US" sz="1800" dirty="0">
                <a:solidFill>
                  <a:srgbClr val="024747"/>
                </a:solidFill>
                <a:latin typeface="Titillium Web" panose="020B0604020202020204" charset="0"/>
                <a:ea typeface="Arial"/>
                <a:cs typeface="Arial"/>
                <a:sym typeface="Arial"/>
              </a:rPr>
              <a:t>(every 10 days) data on biomass development and water consumption (actual evapotranspiration), in addition to agro-climatic parameters on a daily time step (reference ET and precipitation).</a:t>
            </a:r>
            <a:br>
              <a:rPr lang="en-US" sz="1800" dirty="0">
                <a:solidFill>
                  <a:srgbClr val="024747"/>
                </a:solidFill>
                <a:latin typeface="Titillium Web" panose="020B0604020202020204" charset="0"/>
                <a:ea typeface="Arial"/>
                <a:cs typeface="Arial"/>
                <a:sym typeface="Arial"/>
              </a:rPr>
            </a:br>
            <a:br>
              <a:rPr lang="en-US" sz="1800" dirty="0">
                <a:solidFill>
                  <a:srgbClr val="024747"/>
                </a:solidFill>
                <a:latin typeface="Titillium Web" panose="020B0604020202020204" charset="0"/>
                <a:ea typeface="Arial"/>
                <a:cs typeface="Arial"/>
                <a:sym typeface="Arial"/>
              </a:rPr>
            </a:br>
            <a:br>
              <a:rPr lang="en-US" sz="1800" dirty="0">
                <a:solidFill>
                  <a:srgbClr val="024747"/>
                </a:solidFill>
                <a:latin typeface="Titillium Web" panose="020B0604020202020204" charset="0"/>
                <a:ea typeface="Arial"/>
                <a:cs typeface="Arial"/>
                <a:sym typeface="Arial"/>
              </a:rPr>
            </a:br>
            <a:r>
              <a:rPr lang="en-US" sz="1800" dirty="0">
                <a:solidFill>
                  <a:srgbClr val="024747"/>
                </a:solidFill>
                <a:latin typeface="Titillium Web" panose="020B0604020202020204" charset="0"/>
                <a:ea typeface="Arial"/>
                <a:cs typeface="Arial"/>
                <a:sym typeface="Arial"/>
              </a:rPr>
              <a:t>Spatial resolution ranges between 300 m and 20 m </a:t>
            </a:r>
            <a:br>
              <a:rPr lang="en-US" sz="1800" dirty="0">
                <a:solidFill>
                  <a:srgbClr val="024747"/>
                </a:solidFill>
                <a:latin typeface="Titillium Web" panose="020B0604020202020204" charset="0"/>
                <a:ea typeface="Arial"/>
                <a:cs typeface="Arial"/>
                <a:sym typeface="Arial"/>
              </a:rPr>
            </a:br>
            <a:endParaRPr lang="en-US" sz="1800" dirty="0">
              <a:solidFill>
                <a:srgbClr val="024747"/>
              </a:solidFill>
              <a:latin typeface="Titillium Web" panose="020B0604020202020204" charset="0"/>
              <a:ea typeface="Arial"/>
              <a:cs typeface="Arial"/>
              <a:sym typeface="Arial"/>
            </a:endParaRPr>
          </a:p>
        </p:txBody>
      </p:sp>
      <p:sp>
        <p:nvSpPr>
          <p:cNvPr id="122" name="Google Shape;122;p4">
            <a:extLst>
              <a:ext uri="{FF2B5EF4-FFF2-40B4-BE49-F238E27FC236}">
                <a16:creationId xmlns:a16="http://schemas.microsoft.com/office/drawing/2014/main" id="{0C4EBBB4-A224-44A7-1EF3-89EDD9B6C49B}"/>
              </a:ext>
            </a:extLst>
          </p:cNvPr>
          <p:cNvSpPr txBox="1"/>
          <p:nvPr/>
        </p:nvSpPr>
        <p:spPr>
          <a:xfrm>
            <a:off x="2784375" y="5121494"/>
            <a:ext cx="1369955" cy="106178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fr-FR" dirty="0">
                <a:solidFill>
                  <a:srgbClr val="024747"/>
                </a:solidFill>
                <a:latin typeface="Titillium Web"/>
                <a:sym typeface="Calibri"/>
              </a:rPr>
              <a:t>300m</a:t>
            </a:r>
            <a:endParaRPr lang="en-US" dirty="0">
              <a:solidFill>
                <a:srgbClr val="024747"/>
              </a:solidFill>
              <a:latin typeface="Titillium Web"/>
            </a:endParaRPr>
          </a:p>
          <a:p>
            <a:pPr marL="0" marR="0" lvl="0" indent="0" algn="l" rtl="0">
              <a:lnSpc>
                <a:spcPct val="150000"/>
              </a:lnSpc>
              <a:spcBef>
                <a:spcPts val="0"/>
              </a:spcBef>
              <a:spcAft>
                <a:spcPts val="0"/>
              </a:spcAft>
              <a:buNone/>
            </a:pPr>
            <a:r>
              <a:rPr lang="fr-FR" dirty="0">
                <a:solidFill>
                  <a:srgbClr val="024747"/>
                </a:solidFill>
                <a:latin typeface="Titillium Web"/>
                <a:sym typeface="Calibri"/>
              </a:rPr>
              <a:t>100m</a:t>
            </a:r>
            <a:endParaRPr dirty="0">
              <a:solidFill>
                <a:srgbClr val="024747"/>
              </a:solidFill>
              <a:latin typeface="Titillium Web"/>
            </a:endParaRPr>
          </a:p>
          <a:p>
            <a:pPr marL="0" marR="0" lvl="0" indent="0" algn="l" rtl="0">
              <a:lnSpc>
                <a:spcPct val="150000"/>
              </a:lnSpc>
              <a:spcBef>
                <a:spcPts val="0"/>
              </a:spcBef>
              <a:spcAft>
                <a:spcPts val="0"/>
              </a:spcAft>
              <a:buNone/>
            </a:pPr>
            <a:r>
              <a:rPr lang="fr-FR" dirty="0">
                <a:solidFill>
                  <a:srgbClr val="024747"/>
                </a:solidFill>
                <a:latin typeface="Titillium Web"/>
                <a:sym typeface="Calibri"/>
              </a:rPr>
              <a:t>20m</a:t>
            </a:r>
            <a:endParaRPr dirty="0">
              <a:solidFill>
                <a:srgbClr val="024747"/>
              </a:solidFill>
              <a:latin typeface="Titillium Web"/>
            </a:endParaRPr>
          </a:p>
        </p:txBody>
      </p:sp>
      <p:sp>
        <p:nvSpPr>
          <p:cNvPr id="5" name="Google Shape;97;p2">
            <a:extLst>
              <a:ext uri="{FF2B5EF4-FFF2-40B4-BE49-F238E27FC236}">
                <a16:creationId xmlns:a16="http://schemas.microsoft.com/office/drawing/2014/main" id="{D3EF1BCA-529C-BAA1-E0B5-83A46A141BC0}"/>
              </a:ext>
            </a:extLst>
          </p:cNvPr>
          <p:cNvSpPr txBox="1"/>
          <p:nvPr/>
        </p:nvSpPr>
        <p:spPr>
          <a:xfrm>
            <a:off x="467497" y="1343026"/>
            <a:ext cx="10515600" cy="1136650"/>
          </a:xfrm>
          <a:prstGeom prst="rect">
            <a:avLst/>
          </a:prstGeom>
          <a:noFill/>
          <a:ln>
            <a:noFill/>
          </a:ln>
        </p:spPr>
        <p:txBody>
          <a:bodyPr spcFirstLastPara="1" wrap="square" lIns="91425" tIns="45700" rIns="91425" bIns="45700" anchor="t" anchorCtr="0">
            <a:normAutofit/>
          </a:bodyPr>
          <a:lstStyle/>
          <a:p>
            <a:pPr>
              <a:lnSpc>
                <a:spcPct val="90000"/>
              </a:lnSpc>
            </a:pPr>
            <a:r>
              <a:rPr lang="en-US" sz="3200" b="1" dirty="0" err="1">
                <a:solidFill>
                  <a:srgbClr val="024747"/>
                </a:solidFill>
                <a:latin typeface="Titillium Web"/>
              </a:rPr>
              <a:t>WaPOR</a:t>
            </a:r>
            <a:r>
              <a:rPr lang="en-US" sz="3200" b="1" dirty="0">
                <a:solidFill>
                  <a:srgbClr val="024747"/>
                </a:solidFill>
                <a:latin typeface="Titillium Web"/>
              </a:rPr>
              <a:t> provides </a:t>
            </a:r>
          </a:p>
          <a:p>
            <a:pPr>
              <a:lnSpc>
                <a:spcPct val="90000"/>
              </a:lnSpc>
            </a:pPr>
            <a:r>
              <a:rPr lang="en-US" sz="3200" b="1" dirty="0">
                <a:solidFill>
                  <a:srgbClr val="024747"/>
                </a:solidFill>
                <a:latin typeface="Titillium Web"/>
              </a:rPr>
              <a:t>actionable information</a:t>
            </a:r>
          </a:p>
        </p:txBody>
      </p:sp>
      <p:pic>
        <p:nvPicPr>
          <p:cNvPr id="6" name="Picture 6" descr="A picture containing shape&#10;&#10;Description automatically generated">
            <a:extLst>
              <a:ext uri="{FF2B5EF4-FFF2-40B4-BE49-F238E27FC236}">
                <a16:creationId xmlns:a16="http://schemas.microsoft.com/office/drawing/2014/main" id="{F3F5C799-0201-A4C3-9A8D-C386A9F301F7}"/>
              </a:ext>
            </a:extLst>
          </p:cNvPr>
          <p:cNvPicPr>
            <a:picLocks noChangeAspect="1"/>
          </p:cNvPicPr>
          <p:nvPr/>
        </p:nvPicPr>
        <p:blipFill>
          <a:blip r:embed="rId4"/>
          <a:stretch>
            <a:fillRect/>
          </a:stretch>
        </p:blipFill>
        <p:spPr>
          <a:xfrm>
            <a:off x="465303" y="4551883"/>
            <a:ext cx="2219752" cy="1950920"/>
          </a:xfrm>
          <a:prstGeom prst="rect">
            <a:avLst/>
          </a:prstGeom>
        </p:spPr>
      </p:pic>
      <p:pic>
        <p:nvPicPr>
          <p:cNvPr id="11" name="Picture 10" descr="A white and green globe with text&#10;&#10;Description automatically generated">
            <a:extLst>
              <a:ext uri="{FF2B5EF4-FFF2-40B4-BE49-F238E27FC236}">
                <a16:creationId xmlns:a16="http://schemas.microsoft.com/office/drawing/2014/main" id="{335A49B4-2E51-947D-0743-1293C48CDF6C}"/>
              </a:ext>
            </a:extLst>
          </p:cNvPr>
          <p:cNvPicPr>
            <a:picLocks noChangeAspect="1"/>
          </p:cNvPicPr>
          <p:nvPr/>
        </p:nvPicPr>
        <p:blipFill>
          <a:blip r:embed="rId5"/>
          <a:stretch>
            <a:fillRect/>
          </a:stretch>
        </p:blipFill>
        <p:spPr>
          <a:xfrm>
            <a:off x="6133973" y="1003610"/>
            <a:ext cx="5832088" cy="5832088"/>
          </a:xfrm>
          <a:prstGeom prst="rect">
            <a:avLst/>
          </a:prstGeom>
        </p:spPr>
      </p:pic>
    </p:spTree>
    <p:extLst>
      <p:ext uri="{BB962C8B-B14F-4D97-AF65-F5344CB8AC3E}">
        <p14:creationId xmlns:p14="http://schemas.microsoft.com/office/powerpoint/2010/main" val="422573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3">
          <a:extLst>
            <a:ext uri="{FF2B5EF4-FFF2-40B4-BE49-F238E27FC236}">
              <a16:creationId xmlns:a16="http://schemas.microsoft.com/office/drawing/2014/main" id="{7781BB61-85A1-1D81-C394-E926E0E24103}"/>
            </a:ext>
          </a:extLst>
        </p:cNvPr>
        <p:cNvGrpSpPr/>
        <p:nvPr/>
      </p:nvGrpSpPr>
      <p:grpSpPr>
        <a:xfrm>
          <a:off x="0" y="0"/>
          <a:ext cx="0" cy="0"/>
          <a:chOff x="0" y="0"/>
          <a:chExt cx="0" cy="0"/>
        </a:xfrm>
      </p:grpSpPr>
      <p:sp>
        <p:nvSpPr>
          <p:cNvPr id="120" name="Google Shape;120;p4">
            <a:extLst>
              <a:ext uri="{FF2B5EF4-FFF2-40B4-BE49-F238E27FC236}">
                <a16:creationId xmlns:a16="http://schemas.microsoft.com/office/drawing/2014/main" id="{3580C802-7BAF-0208-487E-9BD84075F86C}"/>
              </a:ext>
            </a:extLst>
          </p:cNvPr>
          <p:cNvSpPr txBox="1">
            <a:spLocks noGrp="1"/>
          </p:cNvSpPr>
          <p:nvPr>
            <p:ph type="title"/>
          </p:nvPr>
        </p:nvSpPr>
        <p:spPr>
          <a:xfrm>
            <a:off x="212929" y="2306117"/>
            <a:ext cx="4407610" cy="2457307"/>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Clr>
                <a:srgbClr val="024747"/>
              </a:buClr>
              <a:buSzPct val="100000"/>
              <a:buFont typeface="Arial"/>
              <a:buNone/>
            </a:pPr>
            <a:r>
              <a:rPr lang="en-US" sz="1800" b="1" dirty="0">
                <a:solidFill>
                  <a:srgbClr val="024747"/>
                </a:solidFill>
                <a:latin typeface="Titillium Web" panose="020B0604020202020204" charset="0"/>
                <a:ea typeface="Arial"/>
                <a:cs typeface="Arial"/>
                <a:sym typeface="Arial"/>
              </a:rPr>
              <a:t>Near-real time </a:t>
            </a:r>
            <a:r>
              <a:rPr lang="en-US" sz="1800" dirty="0">
                <a:solidFill>
                  <a:srgbClr val="024747"/>
                </a:solidFill>
                <a:latin typeface="Titillium Web" panose="020B0604020202020204" charset="0"/>
                <a:ea typeface="Arial"/>
                <a:cs typeface="Arial"/>
                <a:sym typeface="Arial"/>
              </a:rPr>
              <a:t>(every 10 days) data on biomass development and water consumption (actual evapotranspiration), in addition to agro-climatic parameters on a daily time step (reference ET and precipitation).</a:t>
            </a:r>
            <a:br>
              <a:rPr lang="en-US" sz="1800" dirty="0">
                <a:solidFill>
                  <a:srgbClr val="024747"/>
                </a:solidFill>
                <a:latin typeface="Titillium Web" panose="020B0604020202020204" charset="0"/>
                <a:ea typeface="Arial"/>
                <a:cs typeface="Arial"/>
                <a:sym typeface="Arial"/>
              </a:rPr>
            </a:br>
            <a:br>
              <a:rPr lang="en-US" sz="1800" dirty="0">
                <a:solidFill>
                  <a:srgbClr val="024747"/>
                </a:solidFill>
                <a:latin typeface="Titillium Web" panose="020B0604020202020204" charset="0"/>
                <a:ea typeface="Arial"/>
                <a:cs typeface="Arial"/>
                <a:sym typeface="Arial"/>
              </a:rPr>
            </a:br>
            <a:br>
              <a:rPr lang="en-US" sz="1800" dirty="0">
                <a:solidFill>
                  <a:srgbClr val="024747"/>
                </a:solidFill>
                <a:latin typeface="Titillium Web" panose="020B0604020202020204" charset="0"/>
                <a:ea typeface="Arial"/>
                <a:cs typeface="Arial"/>
                <a:sym typeface="Arial"/>
              </a:rPr>
            </a:br>
            <a:r>
              <a:rPr lang="en-US" sz="1800" dirty="0">
                <a:solidFill>
                  <a:srgbClr val="024747"/>
                </a:solidFill>
                <a:latin typeface="Titillium Web" panose="020B0604020202020204" charset="0"/>
                <a:ea typeface="Arial"/>
                <a:cs typeface="Arial"/>
                <a:sym typeface="Arial"/>
              </a:rPr>
              <a:t>Spatial resolution ranges between 300 m and 20 m </a:t>
            </a:r>
            <a:br>
              <a:rPr lang="en-US" sz="1800" dirty="0">
                <a:solidFill>
                  <a:srgbClr val="024747"/>
                </a:solidFill>
                <a:latin typeface="Titillium Web" panose="020B0604020202020204" charset="0"/>
                <a:ea typeface="Arial"/>
                <a:cs typeface="Arial"/>
                <a:sym typeface="Arial"/>
              </a:rPr>
            </a:br>
            <a:endParaRPr lang="en-US" sz="1800" dirty="0">
              <a:solidFill>
                <a:srgbClr val="024747"/>
              </a:solidFill>
              <a:latin typeface="Titillium Web" panose="020B0604020202020204" charset="0"/>
              <a:ea typeface="Arial"/>
              <a:cs typeface="Arial"/>
              <a:sym typeface="Arial"/>
            </a:endParaRPr>
          </a:p>
        </p:txBody>
      </p:sp>
      <p:sp>
        <p:nvSpPr>
          <p:cNvPr id="122" name="Google Shape;122;p4">
            <a:extLst>
              <a:ext uri="{FF2B5EF4-FFF2-40B4-BE49-F238E27FC236}">
                <a16:creationId xmlns:a16="http://schemas.microsoft.com/office/drawing/2014/main" id="{0C4EBBB4-A224-44A7-1EF3-89EDD9B6C49B}"/>
              </a:ext>
            </a:extLst>
          </p:cNvPr>
          <p:cNvSpPr txBox="1"/>
          <p:nvPr/>
        </p:nvSpPr>
        <p:spPr>
          <a:xfrm>
            <a:off x="2784375" y="5121494"/>
            <a:ext cx="1369955" cy="106178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fr-FR" dirty="0">
                <a:solidFill>
                  <a:srgbClr val="024747"/>
                </a:solidFill>
                <a:latin typeface="Titillium Web"/>
                <a:sym typeface="Calibri"/>
              </a:rPr>
              <a:t>300m</a:t>
            </a:r>
            <a:endParaRPr lang="en-US" dirty="0">
              <a:solidFill>
                <a:srgbClr val="024747"/>
              </a:solidFill>
              <a:latin typeface="Titillium Web"/>
            </a:endParaRPr>
          </a:p>
          <a:p>
            <a:pPr marL="0" marR="0" lvl="0" indent="0" algn="l" rtl="0">
              <a:lnSpc>
                <a:spcPct val="150000"/>
              </a:lnSpc>
              <a:spcBef>
                <a:spcPts val="0"/>
              </a:spcBef>
              <a:spcAft>
                <a:spcPts val="0"/>
              </a:spcAft>
              <a:buNone/>
            </a:pPr>
            <a:r>
              <a:rPr lang="fr-FR" dirty="0">
                <a:solidFill>
                  <a:srgbClr val="024747"/>
                </a:solidFill>
                <a:latin typeface="Titillium Web"/>
                <a:sym typeface="Calibri"/>
              </a:rPr>
              <a:t>100m</a:t>
            </a:r>
            <a:endParaRPr dirty="0">
              <a:solidFill>
                <a:srgbClr val="024747"/>
              </a:solidFill>
              <a:latin typeface="Titillium Web"/>
            </a:endParaRPr>
          </a:p>
          <a:p>
            <a:pPr marL="0" marR="0" lvl="0" indent="0" algn="l" rtl="0">
              <a:lnSpc>
                <a:spcPct val="150000"/>
              </a:lnSpc>
              <a:spcBef>
                <a:spcPts val="0"/>
              </a:spcBef>
              <a:spcAft>
                <a:spcPts val="0"/>
              </a:spcAft>
              <a:buNone/>
            </a:pPr>
            <a:r>
              <a:rPr lang="fr-FR" dirty="0">
                <a:solidFill>
                  <a:srgbClr val="024747"/>
                </a:solidFill>
                <a:latin typeface="Titillium Web"/>
                <a:sym typeface="Calibri"/>
              </a:rPr>
              <a:t>20m</a:t>
            </a:r>
            <a:endParaRPr dirty="0">
              <a:solidFill>
                <a:srgbClr val="024747"/>
              </a:solidFill>
              <a:latin typeface="Titillium Web"/>
            </a:endParaRPr>
          </a:p>
        </p:txBody>
      </p:sp>
      <p:sp>
        <p:nvSpPr>
          <p:cNvPr id="5" name="Google Shape;97;p2">
            <a:extLst>
              <a:ext uri="{FF2B5EF4-FFF2-40B4-BE49-F238E27FC236}">
                <a16:creationId xmlns:a16="http://schemas.microsoft.com/office/drawing/2014/main" id="{D3EF1BCA-529C-BAA1-E0B5-83A46A141BC0}"/>
              </a:ext>
            </a:extLst>
          </p:cNvPr>
          <p:cNvSpPr txBox="1"/>
          <p:nvPr/>
        </p:nvSpPr>
        <p:spPr>
          <a:xfrm>
            <a:off x="467497" y="1343026"/>
            <a:ext cx="10515600" cy="1136650"/>
          </a:xfrm>
          <a:prstGeom prst="rect">
            <a:avLst/>
          </a:prstGeom>
          <a:noFill/>
          <a:ln>
            <a:noFill/>
          </a:ln>
        </p:spPr>
        <p:txBody>
          <a:bodyPr spcFirstLastPara="1" wrap="square" lIns="91425" tIns="45700" rIns="91425" bIns="45700" anchor="t" anchorCtr="0">
            <a:normAutofit/>
          </a:bodyPr>
          <a:lstStyle/>
          <a:p>
            <a:pPr>
              <a:lnSpc>
                <a:spcPct val="90000"/>
              </a:lnSpc>
            </a:pPr>
            <a:r>
              <a:rPr lang="en-US" sz="3200" b="1" dirty="0" err="1">
                <a:solidFill>
                  <a:srgbClr val="024747"/>
                </a:solidFill>
                <a:latin typeface="Titillium Web"/>
              </a:rPr>
              <a:t>WaPOR</a:t>
            </a:r>
            <a:r>
              <a:rPr lang="en-US" sz="3200" b="1" dirty="0">
                <a:solidFill>
                  <a:srgbClr val="024747"/>
                </a:solidFill>
                <a:latin typeface="Titillium Web"/>
              </a:rPr>
              <a:t> provides </a:t>
            </a:r>
          </a:p>
          <a:p>
            <a:pPr>
              <a:lnSpc>
                <a:spcPct val="90000"/>
              </a:lnSpc>
            </a:pPr>
            <a:r>
              <a:rPr lang="en-US" sz="3200" b="1" dirty="0">
                <a:solidFill>
                  <a:srgbClr val="024747"/>
                </a:solidFill>
                <a:latin typeface="Titillium Web"/>
              </a:rPr>
              <a:t>actionable information</a:t>
            </a:r>
          </a:p>
        </p:txBody>
      </p:sp>
      <p:pic>
        <p:nvPicPr>
          <p:cNvPr id="6" name="Picture 6" descr="A picture containing shape&#10;&#10;Description automatically generated">
            <a:extLst>
              <a:ext uri="{FF2B5EF4-FFF2-40B4-BE49-F238E27FC236}">
                <a16:creationId xmlns:a16="http://schemas.microsoft.com/office/drawing/2014/main" id="{F3F5C799-0201-A4C3-9A8D-C386A9F301F7}"/>
              </a:ext>
            </a:extLst>
          </p:cNvPr>
          <p:cNvPicPr>
            <a:picLocks noChangeAspect="1"/>
          </p:cNvPicPr>
          <p:nvPr/>
        </p:nvPicPr>
        <p:blipFill>
          <a:blip r:embed="rId4"/>
          <a:stretch>
            <a:fillRect/>
          </a:stretch>
        </p:blipFill>
        <p:spPr>
          <a:xfrm>
            <a:off x="465303" y="4551883"/>
            <a:ext cx="2219752" cy="1950920"/>
          </a:xfrm>
          <a:prstGeom prst="rect">
            <a:avLst/>
          </a:prstGeom>
        </p:spPr>
      </p:pic>
      <p:pic>
        <p:nvPicPr>
          <p:cNvPr id="2" name="Picture 2">
            <a:extLst>
              <a:ext uri="{FF2B5EF4-FFF2-40B4-BE49-F238E27FC236}">
                <a16:creationId xmlns:a16="http://schemas.microsoft.com/office/drawing/2014/main" id="{161A12F7-6DB9-09B8-FBA9-8B51B3978B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4843" y="2052880"/>
            <a:ext cx="2297705" cy="28904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a:extLst>
              <a:ext uri="{FF2B5EF4-FFF2-40B4-BE49-F238E27FC236}">
                <a16:creationId xmlns:a16="http://schemas.microsoft.com/office/drawing/2014/main" id="{4127B262-7BF7-49CB-593E-323279CEA5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9457" y="2052880"/>
            <a:ext cx="2297705" cy="28904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35F137F-CB31-0B52-E0D8-EB0C319CF7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94294" y="2041686"/>
            <a:ext cx="2297706" cy="28747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DE722438-7FD5-36DB-D303-9FDE490BCE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95392" y="2075349"/>
            <a:ext cx="377705" cy="1028197"/>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AFC5826D-83AD-ED43-8A0F-7D5B7E671D18}"/>
              </a:ext>
            </a:extLst>
          </p:cNvPr>
          <p:cNvSpPr txBox="1">
            <a:spLocks/>
          </p:cNvSpPr>
          <p:nvPr/>
        </p:nvSpPr>
        <p:spPr bwMode="auto">
          <a:xfrm>
            <a:off x="5477737" y="5047711"/>
            <a:ext cx="1236526" cy="301171"/>
          </a:xfrm>
          <a:prstGeom prst="rect">
            <a:avLst/>
          </a:prstGeom>
          <a:noFill/>
          <a:ln w="9525">
            <a:noFill/>
            <a:miter lim="800000"/>
            <a:headEnd/>
            <a:tailEnd/>
          </a:ln>
        </p:spPr>
        <p:txBody>
          <a:bodyPr vert="horz" wrap="square" lIns="68589" tIns="34295" rIns="68589" bIns="34295"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600" b="1" dirty="0">
                <a:solidFill>
                  <a:schemeClr val="tx1"/>
                </a:solidFill>
                <a:latin typeface="Titillium Web" panose="00000500000000000000" pitchFamily="2" charset="0"/>
              </a:rPr>
              <a:t>Global data 300m</a:t>
            </a:r>
          </a:p>
          <a:p>
            <a:pPr algn="ctr"/>
            <a:endParaRPr lang="en-US" sz="1600" b="1" dirty="0">
              <a:latin typeface="Titillium Web" panose="00000500000000000000" pitchFamily="2" charset="0"/>
            </a:endParaRPr>
          </a:p>
        </p:txBody>
      </p:sp>
      <p:sp>
        <p:nvSpPr>
          <p:cNvPr id="9" name="Content Placeholder 2">
            <a:extLst>
              <a:ext uri="{FF2B5EF4-FFF2-40B4-BE49-F238E27FC236}">
                <a16:creationId xmlns:a16="http://schemas.microsoft.com/office/drawing/2014/main" id="{9D299CAB-AB77-704D-4204-13D78D7A5D02}"/>
              </a:ext>
            </a:extLst>
          </p:cNvPr>
          <p:cNvSpPr txBox="1">
            <a:spLocks/>
          </p:cNvSpPr>
          <p:nvPr/>
        </p:nvSpPr>
        <p:spPr bwMode="auto">
          <a:xfrm>
            <a:off x="7699911" y="5035562"/>
            <a:ext cx="1942126" cy="301171"/>
          </a:xfrm>
          <a:prstGeom prst="rect">
            <a:avLst/>
          </a:prstGeom>
          <a:noFill/>
          <a:ln w="9525">
            <a:noFill/>
            <a:miter lim="800000"/>
            <a:headEnd/>
            <a:tailEnd/>
          </a:ln>
        </p:spPr>
        <p:txBody>
          <a:bodyPr vert="horz" wrap="square" lIns="68589" tIns="34295" rIns="68589" bIns="34295" numCol="1" anchor="t" anchorCtr="0" compatLnSpc="1">
            <a:prstTxWarp prst="textNoShape">
              <a:avLst/>
            </a:prstTxWarp>
          </a:bodyPr>
          <a:lstStyle>
            <a:defPPr>
              <a:defRPr lang="en-US"/>
            </a:defPPr>
            <a:lvl1pPr indent="0" algn="ctr">
              <a:buNone/>
              <a:defRPr sz="1600" b="1">
                <a:latin typeface="Titillium Web" panose="000005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National data 100m, covering Africa and Near East</a:t>
            </a:r>
          </a:p>
          <a:p>
            <a:endParaRPr lang="en-US" dirty="0"/>
          </a:p>
        </p:txBody>
      </p:sp>
      <p:sp>
        <p:nvSpPr>
          <p:cNvPr id="10" name="Content Placeholder 2">
            <a:extLst>
              <a:ext uri="{FF2B5EF4-FFF2-40B4-BE49-F238E27FC236}">
                <a16:creationId xmlns:a16="http://schemas.microsoft.com/office/drawing/2014/main" id="{0B645206-DA56-F042-8D10-D30C92900E58}"/>
              </a:ext>
            </a:extLst>
          </p:cNvPr>
          <p:cNvSpPr txBox="1">
            <a:spLocks/>
          </p:cNvSpPr>
          <p:nvPr/>
        </p:nvSpPr>
        <p:spPr bwMode="auto">
          <a:xfrm>
            <a:off x="10453349" y="4991777"/>
            <a:ext cx="1609245" cy="301171"/>
          </a:xfrm>
          <a:prstGeom prst="rect">
            <a:avLst/>
          </a:prstGeom>
          <a:noFill/>
          <a:ln w="9525">
            <a:noFill/>
            <a:miter lim="800000"/>
            <a:headEnd/>
            <a:tailEnd/>
          </a:ln>
        </p:spPr>
        <p:txBody>
          <a:bodyPr vert="horz" wrap="square" lIns="68589" tIns="34295" rIns="68589" bIns="34295"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600" b="1" dirty="0">
                <a:solidFill>
                  <a:schemeClr val="tx1"/>
                </a:solidFill>
                <a:latin typeface="Titillium Web" panose="00000500000000000000" pitchFamily="2" charset="0"/>
              </a:rPr>
              <a:t>Sub-national areas 20m, &gt;25 </a:t>
            </a:r>
            <a:r>
              <a:rPr lang="en-US" sz="1600" b="1" dirty="0">
                <a:latin typeface="Titillium Web" panose="00000500000000000000" pitchFamily="2" charset="0"/>
              </a:rPr>
              <a:t>areas</a:t>
            </a:r>
            <a:r>
              <a:rPr lang="en-US" sz="1600" b="1" dirty="0">
                <a:solidFill>
                  <a:schemeClr val="tx1"/>
                </a:solidFill>
                <a:latin typeface="Titillium Web" panose="00000500000000000000" pitchFamily="2" charset="0"/>
              </a:rPr>
              <a:t> of ~100,000 ha</a:t>
            </a:r>
          </a:p>
          <a:p>
            <a:pPr algn="ctr"/>
            <a:endParaRPr lang="en-US" sz="1600" b="1" dirty="0">
              <a:latin typeface="Titillium Web" panose="00000500000000000000" pitchFamily="2" charset="0"/>
            </a:endParaRPr>
          </a:p>
        </p:txBody>
      </p:sp>
    </p:spTree>
    <p:extLst>
      <p:ext uri="{BB962C8B-B14F-4D97-AF65-F5344CB8AC3E}">
        <p14:creationId xmlns:p14="http://schemas.microsoft.com/office/powerpoint/2010/main" val="1179581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3"/>
        <p:cNvGrpSpPr/>
        <p:nvPr/>
      </p:nvGrpSpPr>
      <p:grpSpPr>
        <a:xfrm>
          <a:off x="0" y="0"/>
          <a:ext cx="0" cy="0"/>
          <a:chOff x="0" y="0"/>
          <a:chExt cx="0" cy="0"/>
        </a:xfrm>
      </p:grpSpPr>
      <p:sp>
        <p:nvSpPr>
          <p:cNvPr id="2" name="Google Shape;97;p2">
            <a:extLst>
              <a:ext uri="{FF2B5EF4-FFF2-40B4-BE49-F238E27FC236}">
                <a16:creationId xmlns:a16="http://schemas.microsoft.com/office/drawing/2014/main" id="{EC2B81E9-1BC8-44C8-DEBC-1D04DBC08356}"/>
              </a:ext>
            </a:extLst>
          </p:cNvPr>
          <p:cNvSpPr txBox="1"/>
          <p:nvPr/>
        </p:nvSpPr>
        <p:spPr>
          <a:xfrm>
            <a:off x="467497" y="1343026"/>
            <a:ext cx="10515600" cy="1136650"/>
          </a:xfrm>
          <a:prstGeom prst="rect">
            <a:avLst/>
          </a:prstGeom>
          <a:noFill/>
          <a:ln>
            <a:noFill/>
          </a:ln>
        </p:spPr>
        <p:txBody>
          <a:bodyPr spcFirstLastPara="1" wrap="square" lIns="91425" tIns="45700" rIns="91425" bIns="45700" anchor="t" anchorCtr="0">
            <a:normAutofit/>
          </a:bodyPr>
          <a:lstStyle/>
          <a:p>
            <a:pPr>
              <a:lnSpc>
                <a:spcPct val="90000"/>
              </a:lnSpc>
            </a:pPr>
            <a:r>
              <a:rPr lang="en-US" sz="3200" b="1" dirty="0">
                <a:solidFill>
                  <a:srgbClr val="024747"/>
                </a:solidFill>
                <a:latin typeface="Titillium Web"/>
              </a:rPr>
              <a:t>Knowledge sharing for sustainability</a:t>
            </a:r>
          </a:p>
        </p:txBody>
      </p:sp>
      <p:pic>
        <p:nvPicPr>
          <p:cNvPr id="3" name="Picture 2" descr="https://lh5.googleusercontent.com/Ssv_zyGJ_1Zo0D_x8J-xQiUfDNhl2knALC9lQDF3T-7CYmmHxvkiIAUQjtio34LkhWJi97l9STYu7yvrv5vGGX_jKIcPwBmES_GH-nCK_ldR-EPTY6f3iXZpoVBYUh6YOJBlchx3d-OKQGJO">
            <a:extLst>
              <a:ext uri="{FF2B5EF4-FFF2-40B4-BE49-F238E27FC236}">
                <a16:creationId xmlns:a16="http://schemas.microsoft.com/office/drawing/2014/main" id="{6CFECD2B-60B0-D26A-7DA1-493593C9541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638" r="15853"/>
          <a:stretch/>
        </p:blipFill>
        <p:spPr bwMode="auto">
          <a:xfrm>
            <a:off x="7124018" y="1476949"/>
            <a:ext cx="1750090" cy="1477389"/>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53;p9">
            <a:extLst>
              <a:ext uri="{FF2B5EF4-FFF2-40B4-BE49-F238E27FC236}">
                <a16:creationId xmlns:a16="http://schemas.microsoft.com/office/drawing/2014/main" id="{3BEB9F65-125B-7907-E241-A875A7DFCD1E}"/>
              </a:ext>
            </a:extLst>
          </p:cNvPr>
          <p:cNvSpPr txBox="1"/>
          <p:nvPr/>
        </p:nvSpPr>
        <p:spPr>
          <a:xfrm>
            <a:off x="441322" y="2010541"/>
            <a:ext cx="5409417" cy="4770496"/>
          </a:xfrm>
          <a:prstGeom prst="rect">
            <a:avLst/>
          </a:prstGeom>
          <a:noFill/>
          <a:ln>
            <a:noFill/>
          </a:ln>
        </p:spPr>
        <p:txBody>
          <a:bodyPr spcFirstLastPara="1" wrap="square" lIns="91425" tIns="45700" rIns="91425" bIns="45700" anchor="t" anchorCtr="0">
            <a:spAutoFit/>
          </a:bodyPr>
          <a:lstStyle/>
          <a:p>
            <a:pPr marR="0" lvl="0" algn="l" defTabSz="914400" rtl="0" eaLnBrk="1" fontAlgn="auto" latinLnBrk="0" hangingPunct="1">
              <a:lnSpc>
                <a:spcPct val="100000"/>
              </a:lnSpc>
              <a:spcBef>
                <a:spcPts val="0"/>
              </a:spcBef>
              <a:spcAft>
                <a:spcPts val="0"/>
              </a:spcAft>
              <a:buClr>
                <a:srgbClr val="000000"/>
              </a:buClr>
              <a:buSzTx/>
              <a:tabLst/>
              <a:defRPr/>
            </a:pPr>
            <a:endParaRPr kumimoji="0" lang="it-IT" sz="1600" b="0" i="0" u="none" strike="noStrike" kern="0" cap="none" spc="0" normalizeH="0" noProof="0" dirty="0">
              <a:ln>
                <a:noFill/>
              </a:ln>
              <a:solidFill>
                <a:srgbClr val="024747"/>
              </a:solidFill>
              <a:effectLst/>
              <a:uLnTx/>
              <a:uFillTx/>
              <a:latin typeface="Titillium Web" panose="020B0604020202020204" charset="0"/>
              <a:cs typeface="Arial"/>
              <a:sym typeface="Arial"/>
            </a:endParaRPr>
          </a:p>
          <a:p>
            <a:pPr marL="285750" lvl="3" indent="-285750">
              <a:buFont typeface="Courier New" panose="02070309020205020404" pitchFamily="49" charset="0"/>
              <a:buChar char="o"/>
              <a:defRPr/>
            </a:pPr>
            <a:r>
              <a:rPr lang="it-IT" sz="1600" dirty="0">
                <a:solidFill>
                  <a:srgbClr val="024747"/>
                </a:solidFill>
                <a:latin typeface="Titillium Web" panose="020B0604020202020204" charset="0"/>
              </a:rPr>
              <a:t>Data </a:t>
            </a:r>
            <a:r>
              <a:rPr lang="it-IT" sz="1600" dirty="0" err="1">
                <a:solidFill>
                  <a:srgbClr val="024747"/>
                </a:solidFill>
                <a:latin typeface="Titillium Web" panose="020B0604020202020204" charset="0"/>
              </a:rPr>
              <a:t>distributed</a:t>
            </a:r>
            <a:r>
              <a:rPr lang="it-IT" sz="1600" dirty="0">
                <a:solidFill>
                  <a:srgbClr val="024747"/>
                </a:solidFill>
                <a:latin typeface="Titillium Web" panose="020B0604020202020204" charset="0"/>
              </a:rPr>
              <a:t> </a:t>
            </a:r>
            <a:r>
              <a:rPr lang="it-IT" sz="1600" dirty="0" err="1">
                <a:solidFill>
                  <a:srgbClr val="024747"/>
                </a:solidFill>
                <a:latin typeface="Titillium Web" panose="020B0604020202020204" charset="0"/>
              </a:rPr>
              <a:t>through</a:t>
            </a:r>
            <a:r>
              <a:rPr lang="it-IT" sz="1600" dirty="0">
                <a:solidFill>
                  <a:srgbClr val="024747"/>
                </a:solidFill>
                <a:latin typeface="Titillium Web" panose="020B0604020202020204" charset="0"/>
              </a:rPr>
              <a:t> </a:t>
            </a:r>
            <a:r>
              <a:rPr lang="it-IT" sz="1600" dirty="0" err="1">
                <a:solidFill>
                  <a:srgbClr val="024747"/>
                </a:solidFill>
                <a:latin typeface="Titillium Web" panose="020B0604020202020204" charset="0"/>
              </a:rPr>
              <a:t>ReST</a:t>
            </a:r>
            <a:r>
              <a:rPr lang="it-IT" sz="1600" dirty="0">
                <a:solidFill>
                  <a:srgbClr val="024747"/>
                </a:solidFill>
                <a:latin typeface="Titillium Web" panose="020B0604020202020204" charset="0"/>
              </a:rPr>
              <a:t> API for </a:t>
            </a:r>
            <a:r>
              <a:rPr lang="it-IT" sz="1600" dirty="0" err="1">
                <a:solidFill>
                  <a:srgbClr val="024747"/>
                </a:solidFill>
                <a:latin typeface="Titillium Web" panose="020B0604020202020204" charset="0"/>
              </a:rPr>
              <a:t>easier</a:t>
            </a:r>
            <a:r>
              <a:rPr lang="it-IT" sz="1600" dirty="0">
                <a:solidFill>
                  <a:srgbClr val="024747"/>
                </a:solidFill>
                <a:latin typeface="Titillium Web" panose="020B0604020202020204" charset="0"/>
              </a:rPr>
              <a:t> </a:t>
            </a:r>
            <a:r>
              <a:rPr lang="it-IT" sz="1600" dirty="0" err="1">
                <a:solidFill>
                  <a:srgbClr val="024747"/>
                </a:solidFill>
                <a:latin typeface="Titillium Web" panose="020B0604020202020204" charset="0"/>
              </a:rPr>
              <a:t>integration</a:t>
            </a:r>
            <a:r>
              <a:rPr lang="it-IT" sz="1600" dirty="0">
                <a:solidFill>
                  <a:srgbClr val="024747"/>
                </a:solidFill>
                <a:latin typeface="Titillium Web" panose="020B0604020202020204" charset="0"/>
              </a:rPr>
              <a:t> in ICT </a:t>
            </a:r>
            <a:r>
              <a:rPr lang="it-IT" sz="1600" dirty="0" err="1">
                <a:solidFill>
                  <a:srgbClr val="024747"/>
                </a:solidFill>
                <a:latin typeface="Titillium Web" panose="020B0604020202020204" charset="0"/>
              </a:rPr>
              <a:t>applications</a:t>
            </a:r>
            <a:endParaRPr lang="it-IT" sz="1600" dirty="0">
              <a:solidFill>
                <a:srgbClr val="024747"/>
              </a:solidFill>
              <a:latin typeface="Titillium Web" panose="020B0604020202020204" charset="0"/>
            </a:endParaRPr>
          </a:p>
          <a:p>
            <a:pPr marL="285750" lvl="3" indent="-285750">
              <a:buFont typeface="Courier New" panose="02070309020205020404" pitchFamily="49" charset="0"/>
              <a:buChar char="o"/>
              <a:defRPr/>
            </a:pPr>
            <a:endParaRPr lang="it-IT" sz="1600" dirty="0">
              <a:solidFill>
                <a:srgbClr val="024747"/>
              </a:solidFill>
              <a:latin typeface="Titillium Web" panose="020B0604020202020204" charset="0"/>
            </a:endParaRPr>
          </a:p>
          <a:p>
            <a:pPr marL="285750" lvl="3" indent="-285750">
              <a:buFont typeface="Courier New" panose="02070309020205020404" pitchFamily="49" charset="0"/>
              <a:buChar char="o"/>
              <a:defRPr/>
            </a:pPr>
            <a:r>
              <a:rPr lang="it-IT" sz="1600" dirty="0">
                <a:solidFill>
                  <a:srgbClr val="024747"/>
                </a:solidFill>
                <a:latin typeface="Titillium Web" panose="020B0604020202020204" charset="0"/>
              </a:rPr>
              <a:t>Open geospatial standards (wms, wcs, Cloud Optimized GeoTiff)</a:t>
            </a:r>
          </a:p>
          <a:p>
            <a:pPr marL="285750" lvl="3" indent="-285750">
              <a:buFont typeface="Courier New" panose="02070309020205020404" pitchFamily="49" charset="0"/>
              <a:buChar char="o"/>
              <a:defRPr/>
            </a:pPr>
            <a:endParaRPr lang="it-IT" sz="1600" dirty="0">
              <a:solidFill>
                <a:srgbClr val="024747"/>
              </a:solidFill>
              <a:latin typeface="Titillium Web" panose="020B0604020202020204" charset="0"/>
            </a:endParaRPr>
          </a:p>
          <a:p>
            <a:pPr marL="285750" lvl="3" indent="-285750">
              <a:buFont typeface="Courier New" panose="02070309020205020404" pitchFamily="49" charset="0"/>
              <a:buChar char="o"/>
              <a:defRPr/>
            </a:pPr>
            <a:r>
              <a:rPr lang="it-IT" sz="1600" dirty="0">
                <a:solidFill>
                  <a:srgbClr val="024747"/>
                </a:solidFill>
                <a:latin typeface="Titillium Web" panose="020B0604020202020204" charset="0"/>
              </a:rPr>
              <a:t>Open </a:t>
            </a:r>
            <a:r>
              <a:rPr lang="it-IT" sz="1600" dirty="0" err="1">
                <a:solidFill>
                  <a:srgbClr val="024747"/>
                </a:solidFill>
                <a:latin typeface="Titillium Web" panose="020B0604020202020204" charset="0"/>
              </a:rPr>
              <a:t>codes</a:t>
            </a:r>
            <a:r>
              <a:rPr lang="it-IT" sz="1600" dirty="0">
                <a:solidFill>
                  <a:srgbClr val="024747"/>
                </a:solidFill>
                <a:latin typeface="Titillium Web" panose="020B0604020202020204" charset="0"/>
              </a:rPr>
              <a:t> and algorithms: </a:t>
            </a:r>
          </a:p>
          <a:p>
            <a:pPr lvl="0">
              <a:defRPr/>
            </a:pPr>
            <a:r>
              <a:rPr lang="it-IT" sz="1600" b="1" dirty="0">
                <a:solidFill>
                  <a:srgbClr val="024747"/>
                </a:solidFill>
                <a:latin typeface="Titillium Web" panose="020B0604020202020204" charset="0"/>
              </a:rPr>
              <a:t>Wik</a:t>
            </a:r>
            <a:r>
              <a:rPr lang="it-IT" sz="1600" dirty="0">
                <a:solidFill>
                  <a:srgbClr val="024747"/>
                </a:solidFill>
                <a:latin typeface="Titillium Web" panose="020B0604020202020204" charset="0"/>
              </a:rPr>
              <a:t>i page for </a:t>
            </a:r>
            <a:r>
              <a:rPr lang="it-IT" sz="1600" dirty="0" err="1">
                <a:solidFill>
                  <a:srgbClr val="024747"/>
                </a:solidFill>
                <a:latin typeface="Titillium Web" panose="020B0604020202020204" charset="0"/>
              </a:rPr>
              <a:t>methodology</a:t>
            </a:r>
            <a:endParaRPr lang="it-IT" sz="1600" dirty="0">
              <a:solidFill>
                <a:srgbClr val="024747"/>
              </a:solidFill>
              <a:latin typeface="Titillium Web" panose="020B0604020202020204" charset="0"/>
            </a:endParaRPr>
          </a:p>
          <a:p>
            <a:pPr>
              <a:defRPr/>
            </a:pPr>
            <a:r>
              <a:rPr lang="en-US" sz="1600" dirty="0">
                <a:latin typeface="Titillium Web" panose="020B0604020202020204" charset="0"/>
                <a:hlinkClick r:id="rId5">
                  <a:extLst>
                    <a:ext uri="{A12FA001-AC4F-418D-AE19-62706E023703}">
                      <ahyp:hlinkClr xmlns:ahyp="http://schemas.microsoft.com/office/drawing/2018/hyperlinkcolor" val="tx"/>
                    </a:ext>
                  </a:extLst>
                </a:hlinkClick>
              </a:rPr>
              <a:t>https://bitbucket.org/cioapps/wapor-et-look/wiki/Home</a:t>
            </a:r>
            <a:r>
              <a:rPr lang="en-US" sz="1600" dirty="0">
                <a:latin typeface="Titillium Web" panose="020B0604020202020204" charset="0"/>
              </a:rPr>
              <a:t> </a:t>
            </a:r>
          </a:p>
          <a:p>
            <a:pPr>
              <a:defRPr/>
            </a:pPr>
            <a:endParaRPr lang="en-US" sz="1600" dirty="0">
              <a:latin typeface="Titillium Web" panose="020B0604020202020204" charset="0"/>
            </a:endParaRPr>
          </a:p>
          <a:p>
            <a:pPr lvl="0">
              <a:defRPr/>
            </a:pPr>
            <a:r>
              <a:rPr lang="it-IT" sz="1600" b="1" dirty="0" err="1">
                <a:solidFill>
                  <a:srgbClr val="024747"/>
                </a:solidFill>
                <a:latin typeface="Titillium Web" panose="020B0604020202020204" charset="0"/>
              </a:rPr>
              <a:t>PyWaPOR</a:t>
            </a:r>
            <a:r>
              <a:rPr lang="it-IT" sz="1600" dirty="0">
                <a:solidFill>
                  <a:srgbClr val="024747"/>
                </a:solidFill>
                <a:latin typeface="Titillium Web" panose="020B0604020202020204" charset="0"/>
              </a:rPr>
              <a:t> </a:t>
            </a:r>
            <a:r>
              <a:rPr lang="it-IT" sz="1600" dirty="0">
                <a:latin typeface="Titillium Web" panose="020B0604020202020204" charset="0"/>
                <a:hlinkClick r:id="rId6">
                  <a:extLst>
                    <a:ext uri="{A12FA001-AC4F-418D-AE19-62706E023703}">
                      <ahyp:hlinkClr xmlns:ahyp="http://schemas.microsoft.com/office/drawing/2018/hyperlinkcolor" val="tx"/>
                    </a:ext>
                  </a:extLst>
                </a:hlinkClick>
              </a:rPr>
              <a:t>https://www.fao.org/aquastat/py-wapor/index.html</a:t>
            </a:r>
            <a:endParaRPr lang="it-IT" sz="1600" dirty="0">
              <a:latin typeface="Titillium Web" panose="020B0604020202020204" charset="0"/>
            </a:endParaRPr>
          </a:p>
          <a:p>
            <a:pPr marL="0" lvl="3">
              <a:defRPr/>
            </a:pPr>
            <a:endParaRPr kumimoji="0" lang="it-IT" sz="1600" b="0" i="0" u="none" strike="noStrike" kern="0" cap="none" spc="0" normalizeH="0" noProof="0" dirty="0">
              <a:ln>
                <a:noFill/>
              </a:ln>
              <a:solidFill>
                <a:srgbClr val="024747"/>
              </a:solidFill>
              <a:effectLst/>
              <a:uLnTx/>
              <a:uFillTx/>
              <a:latin typeface="Titillium Web" panose="020B0604020202020204" charset="0"/>
              <a:cs typeface="Arial"/>
              <a:sym typeface="Arial"/>
            </a:endParaRPr>
          </a:p>
          <a:p>
            <a:pPr marL="285750" lvl="3" indent="-285750">
              <a:buFont typeface="Courier New" panose="02070309020205020404" pitchFamily="49" charset="0"/>
              <a:buChar char="o"/>
              <a:defRPr/>
            </a:pPr>
            <a:endParaRPr lang="it-IT" sz="1600" dirty="0">
              <a:solidFill>
                <a:srgbClr val="024747"/>
              </a:solidFill>
              <a:latin typeface="Titillium Web" panose="020B0604020202020204" charset="0"/>
            </a:endParaRPr>
          </a:p>
          <a:p>
            <a:pPr marL="285750" lvl="3" indent="-285750">
              <a:buFont typeface="Courier New" panose="02070309020205020404" pitchFamily="49" charset="0"/>
              <a:buChar char="o"/>
              <a:defRPr/>
            </a:pPr>
            <a:r>
              <a:rPr lang="it-IT" sz="1600" dirty="0">
                <a:solidFill>
                  <a:srgbClr val="024747"/>
                </a:solidFill>
                <a:latin typeface="Titillium Web" panose="020B0604020202020204" charset="0"/>
              </a:rPr>
              <a:t>Online </a:t>
            </a:r>
            <a:r>
              <a:rPr lang="it-IT" sz="1600" dirty="0" err="1">
                <a:solidFill>
                  <a:srgbClr val="024747"/>
                </a:solidFill>
                <a:latin typeface="Titillium Web" panose="020B0604020202020204" charset="0"/>
              </a:rPr>
              <a:t>courses</a:t>
            </a:r>
            <a:r>
              <a:rPr lang="it-IT" sz="1600" dirty="0">
                <a:solidFill>
                  <a:srgbClr val="024747"/>
                </a:solidFill>
                <a:latin typeface="Titillium Web" panose="020B0604020202020204" charset="0"/>
              </a:rPr>
              <a:t>, tutorials, </a:t>
            </a:r>
            <a:r>
              <a:rPr lang="it-IT" sz="1600" dirty="0" err="1">
                <a:solidFill>
                  <a:srgbClr val="024747"/>
                </a:solidFill>
                <a:latin typeface="Titillium Web" panose="020B0604020202020204" charset="0"/>
              </a:rPr>
              <a:t>hackatons</a:t>
            </a:r>
            <a:endParaRPr lang="it-IT" sz="1600" dirty="0">
              <a:solidFill>
                <a:srgbClr val="024747"/>
              </a:solidFill>
              <a:latin typeface="Titillium Web" panose="020B0604020202020204" charset="0"/>
            </a:endParaRPr>
          </a:p>
          <a:p>
            <a:pPr marL="285750" lvl="3" indent="-285750">
              <a:buFont typeface="Courier New" panose="02070309020205020404" pitchFamily="49" charset="0"/>
              <a:buChar char="o"/>
              <a:defRPr/>
            </a:pPr>
            <a:endParaRPr lang="it-IT" sz="1600" dirty="0">
              <a:solidFill>
                <a:srgbClr val="024747"/>
              </a:solidFill>
              <a:latin typeface="Titillium Web" panose="020B0604020202020204" charset="0"/>
            </a:endParaRPr>
          </a:p>
          <a:p>
            <a:pPr marL="285750" lvl="3" indent="-285750">
              <a:buFont typeface="Courier New" panose="02070309020205020404" pitchFamily="49" charset="0"/>
              <a:buChar char="o"/>
              <a:defRPr/>
            </a:pPr>
            <a:r>
              <a:rPr lang="it-IT" sz="1600" dirty="0" err="1">
                <a:solidFill>
                  <a:srgbClr val="024747"/>
                </a:solidFill>
                <a:latin typeface="Titillium Web" panose="020B0604020202020204" charset="0"/>
              </a:rPr>
              <a:t>Catalog</a:t>
            </a:r>
            <a:r>
              <a:rPr lang="it-IT" sz="1600" dirty="0">
                <a:solidFill>
                  <a:srgbClr val="024747"/>
                </a:solidFill>
                <a:latin typeface="Titillium Web" panose="020B0604020202020204" charset="0"/>
              </a:rPr>
              <a:t> of WaPOR </a:t>
            </a:r>
            <a:r>
              <a:rPr lang="it-IT" sz="1600" dirty="0" err="1">
                <a:solidFill>
                  <a:srgbClr val="024747"/>
                </a:solidFill>
                <a:latin typeface="Titillium Web" panose="020B0604020202020204" charset="0"/>
              </a:rPr>
              <a:t>applications</a:t>
            </a:r>
            <a:r>
              <a:rPr lang="it-IT" sz="1600" dirty="0">
                <a:solidFill>
                  <a:srgbClr val="024747"/>
                </a:solidFill>
                <a:latin typeface="Titillium Web" panose="020B0604020202020204" charset="0"/>
              </a:rPr>
              <a:t> and </a:t>
            </a:r>
            <a:r>
              <a:rPr lang="it-IT" sz="1600" dirty="0" err="1">
                <a:solidFill>
                  <a:srgbClr val="024747"/>
                </a:solidFill>
                <a:latin typeface="Titillium Web" panose="020B0604020202020204" charset="0"/>
              </a:rPr>
              <a:t>uses</a:t>
            </a:r>
            <a:endParaRPr lang="it-IT" sz="1600" dirty="0">
              <a:solidFill>
                <a:srgbClr val="024747"/>
              </a:solidFill>
              <a:latin typeface="Titillium Web" panose="020B0604020202020204" charset="0"/>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it-IT" sz="1600" b="0" i="0" u="none" strike="noStrike" kern="0" cap="none" spc="0" normalizeH="0" noProof="0" dirty="0">
              <a:ln>
                <a:noFill/>
              </a:ln>
              <a:solidFill>
                <a:srgbClr val="024747"/>
              </a:solidFill>
              <a:effectLst/>
              <a:uLnTx/>
              <a:uFillTx/>
              <a:latin typeface="Titillium Web" panose="020B0604020202020204" charset="0"/>
              <a:cs typeface="Arial"/>
              <a:sym typeface="Arial"/>
            </a:endParaRPr>
          </a:p>
        </p:txBody>
      </p:sp>
      <p:pic>
        <p:nvPicPr>
          <p:cNvPr id="5" name="Google Shape;235;p7" descr="Python Training | Python programming, Python logo, Programming ...">
            <a:extLst>
              <a:ext uri="{FF2B5EF4-FFF2-40B4-BE49-F238E27FC236}">
                <a16:creationId xmlns:a16="http://schemas.microsoft.com/office/drawing/2014/main" id="{4E9B03C2-317B-5A6C-567B-CBAF6D457C35}"/>
              </a:ext>
            </a:extLst>
          </p:cNvPr>
          <p:cNvPicPr preferRelativeResize="0"/>
          <p:nvPr/>
        </p:nvPicPr>
        <p:blipFill rotWithShape="1">
          <a:blip r:embed="rId7">
            <a:alphaModFix/>
          </a:blip>
          <a:srcRect l="9220" t="22516" r="11875" b="25128"/>
          <a:stretch/>
        </p:blipFill>
        <p:spPr>
          <a:xfrm>
            <a:off x="5288961" y="4761987"/>
            <a:ext cx="963315" cy="226558"/>
          </a:xfrm>
          <a:prstGeom prst="rect">
            <a:avLst/>
          </a:prstGeom>
          <a:noFill/>
          <a:ln>
            <a:noFill/>
          </a:ln>
        </p:spPr>
      </p:pic>
      <p:pic>
        <p:nvPicPr>
          <p:cNvPr id="6" name="Picture 5">
            <a:extLst>
              <a:ext uri="{FF2B5EF4-FFF2-40B4-BE49-F238E27FC236}">
                <a16:creationId xmlns:a16="http://schemas.microsoft.com/office/drawing/2014/main" id="{32B66ABE-6C51-2D9E-FE22-9786C9725FF0}"/>
              </a:ext>
            </a:extLst>
          </p:cNvPr>
          <p:cNvPicPr>
            <a:picLocks noChangeAspect="1"/>
          </p:cNvPicPr>
          <p:nvPr/>
        </p:nvPicPr>
        <p:blipFill>
          <a:blip r:embed="rId8"/>
          <a:stretch>
            <a:fillRect/>
          </a:stretch>
        </p:blipFill>
        <p:spPr>
          <a:xfrm>
            <a:off x="5556904" y="4538709"/>
            <a:ext cx="1025873" cy="223278"/>
          </a:xfrm>
          <a:prstGeom prst="rect">
            <a:avLst/>
          </a:prstGeom>
        </p:spPr>
      </p:pic>
      <p:pic>
        <p:nvPicPr>
          <p:cNvPr id="7" name="Picture 2" descr="IHE-Delft OCW: WaPOR Concepts and Validation">
            <a:extLst>
              <a:ext uri="{FF2B5EF4-FFF2-40B4-BE49-F238E27FC236}">
                <a16:creationId xmlns:a16="http://schemas.microsoft.com/office/drawing/2014/main" id="{726FFE8F-9060-973B-94CC-C5345DDC9F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55482" y="3520052"/>
            <a:ext cx="3795196" cy="31902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3383C39-C242-C5CC-8D59-C460EFD7EC18}"/>
              </a:ext>
            </a:extLst>
          </p:cNvPr>
          <p:cNvPicPr>
            <a:picLocks noChangeAspect="1"/>
          </p:cNvPicPr>
          <p:nvPr/>
        </p:nvPicPr>
        <p:blipFill>
          <a:blip r:embed="rId10"/>
          <a:stretch>
            <a:fillRect/>
          </a:stretch>
        </p:blipFill>
        <p:spPr>
          <a:xfrm>
            <a:off x="9943089" y="1343026"/>
            <a:ext cx="1945569" cy="1955346"/>
          </a:xfrm>
          <a:prstGeom prst="rect">
            <a:avLst/>
          </a:prstGeom>
        </p:spPr>
      </p:pic>
      <p:pic>
        <p:nvPicPr>
          <p:cNvPr id="9" name="Picture 2">
            <a:extLst>
              <a:ext uri="{FF2B5EF4-FFF2-40B4-BE49-F238E27FC236}">
                <a16:creationId xmlns:a16="http://schemas.microsoft.com/office/drawing/2014/main" id="{A48ED7B2-6500-1B0A-391D-0D6AF80EF30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27008" y="6420465"/>
            <a:ext cx="1729462" cy="355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497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3"/>
        <p:cNvGrpSpPr/>
        <p:nvPr/>
      </p:nvGrpSpPr>
      <p:grpSpPr>
        <a:xfrm>
          <a:off x="0" y="0"/>
          <a:ext cx="0" cy="0"/>
          <a:chOff x="0" y="0"/>
          <a:chExt cx="0" cy="0"/>
        </a:xfrm>
      </p:grpSpPr>
      <p:sp>
        <p:nvSpPr>
          <p:cNvPr id="2" name="Google Shape;153;p9">
            <a:extLst>
              <a:ext uri="{FF2B5EF4-FFF2-40B4-BE49-F238E27FC236}">
                <a16:creationId xmlns:a16="http://schemas.microsoft.com/office/drawing/2014/main" id="{480023E2-31ED-C4F7-79F0-B7411E2F1B2F}"/>
              </a:ext>
            </a:extLst>
          </p:cNvPr>
          <p:cNvSpPr txBox="1"/>
          <p:nvPr/>
        </p:nvSpPr>
        <p:spPr>
          <a:xfrm>
            <a:off x="830208" y="2341168"/>
            <a:ext cx="3872422" cy="11541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u="sng" dirty="0">
                <a:solidFill>
                  <a:srgbClr val="024747"/>
                </a:solidFill>
                <a:latin typeface="Titillium Web" panose="020B0604020202020204" charset="0"/>
              </a:rPr>
              <a:t>Farmers</a:t>
            </a:r>
            <a:r>
              <a:rPr lang="en-US" sz="1600" dirty="0">
                <a:solidFill>
                  <a:srgbClr val="024747"/>
                </a:solidFill>
                <a:latin typeface="Titillium Web" panose="020B0604020202020204" charset="0"/>
              </a:rPr>
              <a:t> and other </a:t>
            </a:r>
            <a:r>
              <a:rPr lang="en-US" sz="1600" u="sng" dirty="0">
                <a:solidFill>
                  <a:srgbClr val="024747"/>
                </a:solidFill>
                <a:latin typeface="Titillium Web" panose="020B0604020202020204" charset="0"/>
              </a:rPr>
              <a:t>end-users</a:t>
            </a:r>
            <a:r>
              <a:rPr lang="en-US" sz="1600" dirty="0">
                <a:solidFill>
                  <a:srgbClr val="024747"/>
                </a:solidFill>
                <a:latin typeface="Titillium Web" panose="020B0604020202020204" charset="0"/>
              </a:rPr>
              <a:t> (app developers, agricultural entrepreneurs): advisory services</a:t>
            </a:r>
            <a:endParaRPr lang="en-US" sz="1600" b="0" i="0" u="none" strike="noStrike" cap="none" dirty="0">
              <a:solidFill>
                <a:srgbClr val="024747"/>
              </a:solidFill>
              <a:latin typeface="Titillium Web" panose="020B0604020202020204" charset="0"/>
              <a:sym typeface="Arial"/>
            </a:endParaRPr>
          </a:p>
          <a:p>
            <a:pPr marL="0" marR="0" lvl="0" indent="0" algn="l" rtl="0">
              <a:spcBef>
                <a:spcPts val="600"/>
              </a:spcBef>
              <a:spcAft>
                <a:spcPts val="0"/>
              </a:spcAft>
              <a:buNone/>
            </a:pPr>
            <a:endParaRPr lang="en-US" sz="1600" b="0" i="0" u="none" strike="noStrike" cap="none" dirty="0">
              <a:solidFill>
                <a:srgbClr val="024747"/>
              </a:solidFill>
              <a:latin typeface="Titillium Web" panose="020B0604020202020204" charset="0"/>
              <a:sym typeface="Arial"/>
            </a:endParaRPr>
          </a:p>
        </p:txBody>
      </p:sp>
      <p:sp>
        <p:nvSpPr>
          <p:cNvPr id="3" name="Google Shape;97;p2">
            <a:extLst>
              <a:ext uri="{FF2B5EF4-FFF2-40B4-BE49-F238E27FC236}">
                <a16:creationId xmlns:a16="http://schemas.microsoft.com/office/drawing/2014/main" id="{A5730EE6-F92E-80AC-F0CF-C39721B68CFF}"/>
              </a:ext>
            </a:extLst>
          </p:cNvPr>
          <p:cNvSpPr txBox="1"/>
          <p:nvPr/>
        </p:nvSpPr>
        <p:spPr>
          <a:xfrm>
            <a:off x="467497" y="1343026"/>
            <a:ext cx="10515600" cy="1136650"/>
          </a:xfrm>
          <a:prstGeom prst="rect">
            <a:avLst/>
          </a:prstGeom>
          <a:noFill/>
          <a:ln>
            <a:noFill/>
          </a:ln>
        </p:spPr>
        <p:txBody>
          <a:bodyPr spcFirstLastPara="1" wrap="square" lIns="91425" tIns="45700" rIns="91425" bIns="45700" anchor="t" anchorCtr="0">
            <a:normAutofit/>
          </a:bodyPr>
          <a:lstStyle/>
          <a:p>
            <a:pPr>
              <a:lnSpc>
                <a:spcPct val="90000"/>
              </a:lnSpc>
            </a:pPr>
            <a:r>
              <a:rPr lang="en-US" sz="3200" b="1" dirty="0">
                <a:solidFill>
                  <a:srgbClr val="024747"/>
                </a:solidFill>
                <a:latin typeface="Titillium Web"/>
              </a:rPr>
              <a:t>Action-oriented data for different users</a:t>
            </a:r>
            <a:endParaRPr lang="en-US" dirty="0"/>
          </a:p>
        </p:txBody>
      </p:sp>
      <p:pic>
        <p:nvPicPr>
          <p:cNvPr id="4" name="Picture 3">
            <a:extLst>
              <a:ext uri="{FF2B5EF4-FFF2-40B4-BE49-F238E27FC236}">
                <a16:creationId xmlns:a16="http://schemas.microsoft.com/office/drawing/2014/main" id="{E95C0138-828F-FC82-9121-15968DB2B441}"/>
              </a:ext>
            </a:extLst>
          </p:cNvPr>
          <p:cNvPicPr>
            <a:picLocks noChangeAspect="1"/>
          </p:cNvPicPr>
          <p:nvPr/>
        </p:nvPicPr>
        <p:blipFill>
          <a:blip r:embed="rId4"/>
          <a:stretch>
            <a:fillRect/>
          </a:stretch>
        </p:blipFill>
        <p:spPr>
          <a:xfrm>
            <a:off x="5824784" y="2928400"/>
            <a:ext cx="5838825" cy="2095500"/>
          </a:xfrm>
          <a:prstGeom prst="rect">
            <a:avLst/>
          </a:prstGeom>
        </p:spPr>
      </p:pic>
      <p:sp>
        <p:nvSpPr>
          <p:cNvPr id="5" name="Google Shape;153;p9">
            <a:extLst>
              <a:ext uri="{FF2B5EF4-FFF2-40B4-BE49-F238E27FC236}">
                <a16:creationId xmlns:a16="http://schemas.microsoft.com/office/drawing/2014/main" id="{A275E1BF-A64D-D67E-CD1E-A8D57C7BDB63}"/>
              </a:ext>
            </a:extLst>
          </p:cNvPr>
          <p:cNvSpPr txBox="1"/>
          <p:nvPr/>
        </p:nvSpPr>
        <p:spPr>
          <a:xfrm>
            <a:off x="1540748" y="3697793"/>
            <a:ext cx="3872422" cy="11541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u="sng" dirty="0">
                <a:solidFill>
                  <a:srgbClr val="024747"/>
                </a:solidFill>
                <a:latin typeface="Titillium Web" panose="020B0604020202020204" charset="0"/>
              </a:rPr>
              <a:t>Irrigation scheme managers, WUAs, river basin authorities</a:t>
            </a:r>
            <a:r>
              <a:rPr lang="en-US" sz="1600" dirty="0">
                <a:solidFill>
                  <a:srgbClr val="024747"/>
                </a:solidFill>
                <a:latin typeface="Titillium Web" panose="020B0604020202020204" charset="0"/>
              </a:rPr>
              <a:t>: monitoring water use and irrigation performance</a:t>
            </a:r>
            <a:endParaRPr lang="en-US" sz="1600" b="0" i="0" u="none" strike="noStrike" cap="none" dirty="0">
              <a:solidFill>
                <a:srgbClr val="024747"/>
              </a:solidFill>
              <a:latin typeface="Titillium Web" panose="020B0604020202020204" charset="0"/>
              <a:sym typeface="Arial"/>
            </a:endParaRPr>
          </a:p>
          <a:p>
            <a:pPr marL="0" marR="0" lvl="0" indent="0" algn="l" rtl="0">
              <a:spcBef>
                <a:spcPts val="600"/>
              </a:spcBef>
              <a:spcAft>
                <a:spcPts val="0"/>
              </a:spcAft>
              <a:buNone/>
            </a:pPr>
            <a:endParaRPr lang="en-US" sz="1600" b="0" i="0" u="none" strike="noStrike" cap="none" dirty="0">
              <a:solidFill>
                <a:srgbClr val="024747"/>
              </a:solidFill>
              <a:latin typeface="Titillium Web" panose="020B0604020202020204" charset="0"/>
              <a:sym typeface="Arial"/>
            </a:endParaRPr>
          </a:p>
        </p:txBody>
      </p:sp>
      <p:sp>
        <p:nvSpPr>
          <p:cNvPr id="6" name="Google Shape;153;p9">
            <a:extLst>
              <a:ext uri="{FF2B5EF4-FFF2-40B4-BE49-F238E27FC236}">
                <a16:creationId xmlns:a16="http://schemas.microsoft.com/office/drawing/2014/main" id="{1E97E92E-A040-565B-F709-AA02D25B2606}"/>
              </a:ext>
            </a:extLst>
          </p:cNvPr>
          <p:cNvSpPr txBox="1"/>
          <p:nvPr/>
        </p:nvSpPr>
        <p:spPr>
          <a:xfrm>
            <a:off x="2453169" y="5300640"/>
            <a:ext cx="3872422" cy="907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u="sng" dirty="0">
                <a:solidFill>
                  <a:srgbClr val="024747"/>
                </a:solidFill>
                <a:latin typeface="Titillium Web" panose="020B0604020202020204" charset="0"/>
              </a:rPr>
              <a:t>Policy makers</a:t>
            </a:r>
            <a:r>
              <a:rPr lang="en-US" sz="1600" dirty="0">
                <a:solidFill>
                  <a:srgbClr val="024747"/>
                </a:solidFill>
                <a:latin typeface="Titillium Web" panose="020B0604020202020204" charset="0"/>
              </a:rPr>
              <a:t>: water allocation strategies, water productivity targets, SDGs</a:t>
            </a:r>
            <a:endParaRPr lang="en-US" sz="1600" b="0" i="0" u="none" strike="noStrike" cap="none" dirty="0">
              <a:solidFill>
                <a:srgbClr val="024747"/>
              </a:solidFill>
              <a:latin typeface="Titillium Web" panose="020B0604020202020204" charset="0"/>
              <a:sym typeface="Arial"/>
            </a:endParaRPr>
          </a:p>
          <a:p>
            <a:pPr marL="0" marR="0" lvl="0" indent="0" algn="l" rtl="0">
              <a:spcBef>
                <a:spcPts val="600"/>
              </a:spcBef>
              <a:spcAft>
                <a:spcPts val="0"/>
              </a:spcAft>
              <a:buNone/>
            </a:pPr>
            <a:endParaRPr lang="en-US" sz="1600" b="0" i="0" u="none" strike="noStrike" cap="none" dirty="0">
              <a:solidFill>
                <a:srgbClr val="024747"/>
              </a:solidFill>
              <a:latin typeface="Titillium Web" panose="020B0604020202020204" charset="0"/>
              <a:sym typeface="Arial"/>
            </a:endParaRPr>
          </a:p>
        </p:txBody>
      </p:sp>
      <p:sp>
        <p:nvSpPr>
          <p:cNvPr id="7" name="Down Arrow 16">
            <a:extLst>
              <a:ext uri="{FF2B5EF4-FFF2-40B4-BE49-F238E27FC236}">
                <a16:creationId xmlns:a16="http://schemas.microsoft.com/office/drawing/2014/main" id="{23F99166-B354-7661-D9F0-85B720DCA07F}"/>
              </a:ext>
            </a:extLst>
          </p:cNvPr>
          <p:cNvSpPr/>
          <p:nvPr/>
        </p:nvSpPr>
        <p:spPr>
          <a:xfrm rot="10800000">
            <a:off x="467495" y="2042554"/>
            <a:ext cx="419505" cy="4500749"/>
          </a:xfrm>
          <a:prstGeom prst="downArrow">
            <a:avLst/>
          </a:prstGeom>
          <a:solidFill>
            <a:srgbClr val="0247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4289DEA-8A7A-D295-0768-4324ED37C776}"/>
              </a:ext>
            </a:extLst>
          </p:cNvPr>
          <p:cNvSpPr txBox="1"/>
          <p:nvPr/>
        </p:nvSpPr>
        <p:spPr>
          <a:xfrm rot="16200000">
            <a:off x="36805" y="4106955"/>
            <a:ext cx="569387" cy="307777"/>
          </a:xfrm>
          <a:prstGeom prst="rect">
            <a:avLst/>
          </a:prstGeom>
          <a:noFill/>
        </p:spPr>
        <p:txBody>
          <a:bodyPr wrap="none" rtlCol="0">
            <a:spAutoFit/>
          </a:bodyPr>
          <a:lstStyle/>
          <a:p>
            <a:r>
              <a:rPr lang="en-US" dirty="0">
                <a:latin typeface="Titillium Web" panose="020B0604020202020204" charset="0"/>
              </a:rPr>
              <a:t>scale</a:t>
            </a:r>
          </a:p>
        </p:txBody>
      </p:sp>
    </p:spTree>
    <p:extLst>
      <p:ext uri="{BB962C8B-B14F-4D97-AF65-F5344CB8AC3E}">
        <p14:creationId xmlns:p14="http://schemas.microsoft.com/office/powerpoint/2010/main" val="3616857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22"/>
        <p:cNvGrpSpPr/>
        <p:nvPr/>
      </p:nvGrpSpPr>
      <p:grpSpPr>
        <a:xfrm>
          <a:off x="0" y="0"/>
          <a:ext cx="0" cy="0"/>
          <a:chOff x="0" y="0"/>
          <a:chExt cx="0" cy="0"/>
        </a:xfrm>
      </p:grpSpPr>
      <p:sp>
        <p:nvSpPr>
          <p:cNvPr id="223" name="Google Shape;223;p17"/>
          <p:cNvSpPr txBox="1"/>
          <p:nvPr/>
        </p:nvSpPr>
        <p:spPr>
          <a:xfrm>
            <a:off x="665652" y="3668691"/>
            <a:ext cx="10036765" cy="206963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800"/>
              <a:buFont typeface="Calibri"/>
              <a:buNone/>
            </a:pPr>
            <a:endParaRPr sz="2800" b="1" dirty="0">
              <a:solidFill>
                <a:srgbClr val="024747"/>
              </a:solidFill>
              <a:latin typeface="Titillium Web" panose="020B0604020202020204" charset="0"/>
              <a:sym typeface="Arial"/>
            </a:endParaRPr>
          </a:p>
          <a:p>
            <a:pPr algn="r">
              <a:lnSpc>
                <a:spcPct val="90000"/>
              </a:lnSpc>
              <a:buClr>
                <a:srgbClr val="024747"/>
              </a:buClr>
              <a:buSzPts val="2800"/>
            </a:pPr>
            <a:r>
              <a:rPr lang="fr-FR" sz="2800" b="1" dirty="0">
                <a:solidFill>
                  <a:srgbClr val="024747"/>
                </a:solidFill>
                <a:latin typeface="Titillium Web" panose="020B0604020202020204" charset="0"/>
                <a:sym typeface="Arial"/>
              </a:rPr>
              <a:t>wapor.apps.fao.org</a:t>
            </a:r>
          </a:p>
          <a:p>
            <a:pPr marL="0" marR="0" lvl="0" indent="0" algn="r" rtl="0">
              <a:lnSpc>
                <a:spcPct val="90000"/>
              </a:lnSpc>
              <a:spcBef>
                <a:spcPts val="0"/>
              </a:spcBef>
              <a:spcAft>
                <a:spcPts val="0"/>
              </a:spcAft>
              <a:buClr>
                <a:srgbClr val="024747"/>
              </a:buClr>
              <a:buSzPts val="2800"/>
              <a:buFont typeface="Arial"/>
              <a:buNone/>
            </a:pPr>
            <a:br>
              <a:rPr lang="fr-FR" sz="2800" b="1" dirty="0">
                <a:solidFill>
                  <a:srgbClr val="024747"/>
                </a:solidFill>
                <a:latin typeface="Titillium Web" panose="020B0604020202020204" charset="0"/>
                <a:sym typeface="Arial"/>
              </a:rPr>
            </a:br>
            <a:r>
              <a:rPr lang="fr-FR" sz="2800" b="1" dirty="0">
                <a:solidFill>
                  <a:srgbClr val="024747"/>
                </a:solidFill>
                <a:latin typeface="Titillium Web" panose="020B0604020202020204" charset="0"/>
                <a:hlinkClick r:id="rId4"/>
              </a:rPr>
              <a:t>wapor@fao.org</a:t>
            </a:r>
            <a:endParaRPr lang="fr-FR" sz="2800" b="1" dirty="0">
              <a:solidFill>
                <a:srgbClr val="024747"/>
              </a:solidFill>
              <a:latin typeface="Titillium Web" panose="020B0604020202020204" charset="0"/>
            </a:endParaRPr>
          </a:p>
          <a:p>
            <a:pPr marL="0" marR="0" lvl="0" indent="0" algn="l" rtl="0">
              <a:lnSpc>
                <a:spcPct val="100000"/>
              </a:lnSpc>
              <a:spcBef>
                <a:spcPts val="0"/>
              </a:spcBef>
              <a:spcAft>
                <a:spcPts val="0"/>
              </a:spcAft>
              <a:buClr>
                <a:schemeClr val="dk1"/>
              </a:buClr>
              <a:buSzPts val="2800"/>
              <a:buFont typeface="Calibri"/>
              <a:buNone/>
            </a:pPr>
            <a:endParaRPr lang="it-IT" sz="2800" b="1" dirty="0">
              <a:solidFill>
                <a:srgbClr val="024747"/>
              </a:solidFill>
              <a:latin typeface="Titillium Web" panose="020B0604020202020204" charset="0"/>
              <a:sym typeface="Arial"/>
            </a:endParaRPr>
          </a:p>
          <a:p>
            <a:pPr>
              <a:buClr>
                <a:schemeClr val="dk1"/>
              </a:buClr>
              <a:buSzPts val="2800"/>
            </a:pPr>
            <a:r>
              <a:rPr lang="fr-FR" sz="2800" b="1" dirty="0">
                <a:solidFill>
                  <a:srgbClr val="024747"/>
                </a:solidFill>
                <a:latin typeface="Titillium Web" panose="020B0604020202020204" charset="0"/>
              </a:rPr>
              <a:t>www.fao.org/in-action/remote-sensing-for-water-productivity</a:t>
            </a:r>
            <a:endParaRPr lang="fr-FR" sz="2800" dirty="0">
              <a:latin typeface="Titillium Web" panose="020B0604020202020204" charset="0"/>
            </a:endParaRPr>
          </a:p>
          <a:p>
            <a:pPr marL="0" marR="0" lvl="0" indent="0" algn="l" rtl="0">
              <a:lnSpc>
                <a:spcPct val="100000"/>
              </a:lnSpc>
              <a:spcBef>
                <a:spcPts val="0"/>
              </a:spcBef>
              <a:spcAft>
                <a:spcPts val="0"/>
              </a:spcAft>
              <a:buClr>
                <a:schemeClr val="dk1"/>
              </a:buClr>
              <a:buSzPts val="2800"/>
              <a:buFont typeface="Calibri"/>
              <a:buNone/>
            </a:pPr>
            <a:endParaRPr sz="2800" b="1" dirty="0">
              <a:solidFill>
                <a:srgbClr val="024747"/>
              </a:solidFill>
              <a:latin typeface="Titillium Web" panose="020B0604020202020204" charset="0"/>
              <a:sym typeface="Arial"/>
            </a:endParaRPr>
          </a:p>
        </p:txBody>
      </p:sp>
      <p:pic>
        <p:nvPicPr>
          <p:cNvPr id="224" name="Google Shape;224;p17" descr="7781DA2E-D9BD-4E24-BD81-3476E40F0CBA@fao">
            <a:hlinkClick r:id="rId5"/>
          </p:cNvPr>
          <p:cNvPicPr preferRelativeResize="0"/>
          <p:nvPr/>
        </p:nvPicPr>
        <p:blipFill rotWithShape="1">
          <a:blip r:embed="rId6">
            <a:alphaModFix/>
          </a:blip>
          <a:srcRect/>
          <a:stretch/>
        </p:blipFill>
        <p:spPr>
          <a:xfrm>
            <a:off x="552966" y="3295627"/>
            <a:ext cx="4889367" cy="1900895"/>
          </a:xfrm>
          <a:prstGeom prst="rect">
            <a:avLst/>
          </a:prstGeom>
          <a:noFill/>
          <a:ln>
            <a:noFill/>
          </a:ln>
        </p:spPr>
      </p:pic>
      <p:sp>
        <p:nvSpPr>
          <p:cNvPr id="2" name="Google Shape;207;p13">
            <a:extLst>
              <a:ext uri="{FF2B5EF4-FFF2-40B4-BE49-F238E27FC236}">
                <a16:creationId xmlns:a16="http://schemas.microsoft.com/office/drawing/2014/main" id="{AB83DE68-6325-4AB0-84FE-D9498B8B6A25}"/>
              </a:ext>
            </a:extLst>
          </p:cNvPr>
          <p:cNvSpPr txBox="1"/>
          <p:nvPr/>
        </p:nvSpPr>
        <p:spPr>
          <a:xfrm>
            <a:off x="442590" y="1364601"/>
            <a:ext cx="8547298" cy="623519"/>
          </a:xfrm>
          <a:prstGeom prst="rect">
            <a:avLst/>
          </a:prstGeom>
          <a:noFill/>
          <a:ln>
            <a:noFill/>
          </a:ln>
        </p:spPr>
        <p:txBody>
          <a:bodyPr spcFirstLastPara="1" wrap="square" lIns="91425" tIns="45700" rIns="91425" bIns="45700" anchor="t" anchorCtr="0">
            <a:noAutofit/>
          </a:bodyPr>
          <a:lstStyle/>
          <a:p>
            <a:pPr lvl="0">
              <a:lnSpc>
                <a:spcPct val="90000"/>
              </a:lnSpc>
              <a:buClr>
                <a:srgbClr val="024747"/>
              </a:buClr>
              <a:buSzPts val="3200"/>
            </a:pPr>
            <a:r>
              <a:rPr lang="en-US" sz="3200" b="1" dirty="0">
                <a:solidFill>
                  <a:srgbClr val="024747"/>
                </a:solidFill>
                <a:latin typeface="Titillium Web" panose="020B0604020202020204" charset="0"/>
              </a:rPr>
              <a:t>Join us to build a water and food secure future where no one is left behind</a:t>
            </a:r>
            <a:endParaRPr sz="3200" dirty="0">
              <a:solidFill>
                <a:srgbClr val="024747"/>
              </a:solidFill>
              <a:latin typeface="Titillium Web" panose="020B0604020202020204" charset="0"/>
              <a:ea typeface="Libre Franklin"/>
              <a:cs typeface="Libre Franklin"/>
              <a:sym typeface="Libre Franklin"/>
            </a:endParaRPr>
          </a:p>
        </p:txBody>
      </p:sp>
    </p:spTree>
    <p:extLst>
      <p:ext uri="{BB962C8B-B14F-4D97-AF65-F5344CB8AC3E}">
        <p14:creationId xmlns:p14="http://schemas.microsoft.com/office/powerpoint/2010/main" val="1266205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22"/>
        <p:cNvGrpSpPr/>
        <p:nvPr/>
      </p:nvGrpSpPr>
      <p:grpSpPr>
        <a:xfrm>
          <a:off x="0" y="0"/>
          <a:ext cx="0" cy="0"/>
          <a:chOff x="0" y="0"/>
          <a:chExt cx="0" cy="0"/>
        </a:xfrm>
      </p:grpSpPr>
      <p:pic>
        <p:nvPicPr>
          <p:cNvPr id="3" name="Picture 2" descr="A blue and white striped background&#10;&#10;Description automatically generated">
            <a:extLst>
              <a:ext uri="{FF2B5EF4-FFF2-40B4-BE49-F238E27FC236}">
                <a16:creationId xmlns:a16="http://schemas.microsoft.com/office/drawing/2014/main" id="{EF5D06AB-3C60-CDA7-5285-B1A93A4690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76186"/>
            <a:ext cx="4340308" cy="2441137"/>
          </a:xfrm>
          <a:prstGeom prst="rect">
            <a:avLst/>
          </a:prstGeom>
        </p:spPr>
      </p:pic>
      <p:sp>
        <p:nvSpPr>
          <p:cNvPr id="4" name="Google Shape;97;p2">
            <a:extLst>
              <a:ext uri="{FF2B5EF4-FFF2-40B4-BE49-F238E27FC236}">
                <a16:creationId xmlns:a16="http://schemas.microsoft.com/office/drawing/2014/main" id="{37719134-46DD-8226-FB7D-BF613B565B1A}"/>
              </a:ext>
            </a:extLst>
          </p:cNvPr>
          <p:cNvSpPr txBox="1"/>
          <p:nvPr/>
        </p:nvSpPr>
        <p:spPr>
          <a:xfrm>
            <a:off x="4612192" y="1357580"/>
            <a:ext cx="6895169" cy="113665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24747"/>
              </a:buClr>
              <a:buSzPts val="3200"/>
              <a:buFont typeface="Arial"/>
              <a:buNone/>
            </a:pPr>
            <a:r>
              <a:rPr lang="en-US" sz="3200" b="1" i="0" u="none" strike="noStrike" cap="none" dirty="0">
                <a:solidFill>
                  <a:srgbClr val="024747"/>
                </a:solidFill>
                <a:latin typeface="Titillium Web" panose="020B0604020202020204" charset="0"/>
                <a:sym typeface="Arial"/>
              </a:rPr>
              <a:t>Water is central to food security and climate agenda</a:t>
            </a:r>
            <a:endParaRPr lang="en-US" dirty="0">
              <a:latin typeface="Titillium Web" panose="020B0604020202020204" charset="0"/>
            </a:endParaRPr>
          </a:p>
        </p:txBody>
      </p:sp>
      <p:pic>
        <p:nvPicPr>
          <p:cNvPr id="5" name="Picture 2">
            <a:extLst>
              <a:ext uri="{FF2B5EF4-FFF2-40B4-BE49-F238E27FC236}">
                <a16:creationId xmlns:a16="http://schemas.microsoft.com/office/drawing/2014/main" id="{8831143E-3909-B606-6978-CDD6669C65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72115"/>
            <a:ext cx="4340308" cy="2893539"/>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96;p2">
            <a:extLst>
              <a:ext uri="{FF2B5EF4-FFF2-40B4-BE49-F238E27FC236}">
                <a16:creationId xmlns:a16="http://schemas.microsoft.com/office/drawing/2014/main" id="{CFE832C2-9E5E-FD2F-0085-AD09A087383F}"/>
              </a:ext>
            </a:extLst>
          </p:cNvPr>
          <p:cNvSpPr txBox="1">
            <a:spLocks noGrp="1"/>
          </p:cNvSpPr>
          <p:nvPr>
            <p:ph type="title"/>
          </p:nvPr>
        </p:nvSpPr>
        <p:spPr>
          <a:xfrm>
            <a:off x="4814962" y="2494230"/>
            <a:ext cx="6439192" cy="4213225"/>
          </a:xfrm>
          <a:prstGeom prst="rect">
            <a:avLst/>
          </a:prstGeom>
          <a:noFill/>
          <a:ln>
            <a:noFill/>
          </a:ln>
        </p:spPr>
        <p:txBody>
          <a:bodyPr spcFirstLastPara="1" wrap="square" lIns="91425" tIns="45700" rIns="91425" bIns="45700" anchor="t" anchorCtr="0">
            <a:noAutofit/>
          </a:bodyPr>
          <a:lstStyle/>
          <a:p>
            <a:pPr>
              <a:buClr>
                <a:srgbClr val="024747"/>
              </a:buClr>
              <a:buSzPts val="1600"/>
            </a:pPr>
            <a:r>
              <a:rPr lang="en-US" sz="1800" dirty="0">
                <a:solidFill>
                  <a:srgbClr val="024747"/>
                </a:solidFill>
                <a:latin typeface="Titillium Web"/>
                <a:ea typeface="Arial"/>
                <a:cs typeface="Arial"/>
                <a:sym typeface="Arial"/>
              </a:rPr>
              <a:t>Over 700 million people suffer from hunger </a:t>
            </a:r>
            <a:br>
              <a:rPr lang="en-US" sz="1800" dirty="0">
                <a:solidFill>
                  <a:srgbClr val="024747"/>
                </a:solidFill>
                <a:latin typeface="Titillium Web"/>
                <a:ea typeface="Arial"/>
                <a:cs typeface="Arial"/>
                <a:sym typeface="Arial"/>
              </a:rPr>
            </a:br>
            <a:r>
              <a:rPr lang="en-US" sz="1800" dirty="0">
                <a:solidFill>
                  <a:srgbClr val="024747"/>
                </a:solidFill>
                <a:latin typeface="Titillium Web"/>
                <a:ea typeface="Arial"/>
                <a:cs typeface="Arial"/>
                <a:sym typeface="Arial"/>
              </a:rPr>
              <a:t>(SOFI 2023)</a:t>
            </a:r>
            <a:br>
              <a:rPr lang="en-US" sz="1800" dirty="0">
                <a:solidFill>
                  <a:srgbClr val="024747"/>
                </a:solidFill>
                <a:latin typeface="Titillium Web"/>
                <a:ea typeface="Arial"/>
                <a:cs typeface="Arial"/>
                <a:sym typeface="Arial"/>
              </a:rPr>
            </a:br>
            <a:br>
              <a:rPr lang="en-US" sz="1800" dirty="0">
                <a:solidFill>
                  <a:srgbClr val="024747"/>
                </a:solidFill>
                <a:latin typeface="Titillium Web"/>
                <a:ea typeface="Arial"/>
                <a:cs typeface="Arial"/>
                <a:sym typeface="Arial"/>
              </a:rPr>
            </a:br>
            <a:br>
              <a:rPr lang="en-US" sz="1800" dirty="0">
                <a:solidFill>
                  <a:srgbClr val="024747"/>
                </a:solidFill>
                <a:latin typeface="Titillium Web"/>
                <a:ea typeface="Arial"/>
                <a:cs typeface="Arial"/>
                <a:sym typeface="Arial"/>
              </a:rPr>
            </a:br>
            <a:r>
              <a:rPr lang="en-US" sz="1800" dirty="0">
                <a:solidFill>
                  <a:srgbClr val="024747"/>
                </a:solidFill>
                <a:latin typeface="Titillium Web"/>
                <a:ea typeface="Arial"/>
                <a:cs typeface="Arial"/>
                <a:sym typeface="Arial"/>
              </a:rPr>
              <a:t>Around 3.2 billion people live in agricultural areas with high to very high water shortages or scarcity </a:t>
            </a:r>
            <a:br>
              <a:rPr lang="en-US" sz="1800" dirty="0">
                <a:solidFill>
                  <a:srgbClr val="024747"/>
                </a:solidFill>
                <a:latin typeface="Titillium Web"/>
                <a:ea typeface="Arial"/>
                <a:cs typeface="Arial"/>
                <a:sym typeface="Arial"/>
              </a:rPr>
            </a:br>
            <a:r>
              <a:rPr lang="en-US" sz="1800" dirty="0">
                <a:solidFill>
                  <a:srgbClr val="024747"/>
                </a:solidFill>
                <a:latin typeface="Titillium Web"/>
                <a:ea typeface="Arial"/>
                <a:cs typeface="Arial"/>
                <a:sym typeface="Arial"/>
              </a:rPr>
              <a:t>(SOFA 2020)</a:t>
            </a:r>
            <a:br>
              <a:rPr lang="en-US" sz="1800" dirty="0">
                <a:solidFill>
                  <a:srgbClr val="024747"/>
                </a:solidFill>
                <a:latin typeface="Titillium Web"/>
                <a:ea typeface="Arial"/>
                <a:cs typeface="Arial"/>
                <a:sym typeface="Arial"/>
              </a:rPr>
            </a:br>
            <a:br>
              <a:rPr lang="en-US" sz="1800" dirty="0">
                <a:solidFill>
                  <a:srgbClr val="024747"/>
                </a:solidFill>
                <a:latin typeface="Titillium Web"/>
                <a:ea typeface="Arial"/>
                <a:cs typeface="Arial"/>
                <a:sym typeface="Arial"/>
              </a:rPr>
            </a:br>
            <a:br>
              <a:rPr lang="en-US" sz="1800" dirty="0">
                <a:solidFill>
                  <a:srgbClr val="024747"/>
                </a:solidFill>
                <a:latin typeface="Titillium Web"/>
                <a:ea typeface="Arial"/>
                <a:cs typeface="Arial"/>
                <a:sym typeface="Arial"/>
              </a:rPr>
            </a:br>
            <a:r>
              <a:rPr lang="en-US" sz="1800" dirty="0">
                <a:solidFill>
                  <a:srgbClr val="024747"/>
                </a:solidFill>
                <a:latin typeface="Titillium Web"/>
                <a:ea typeface="Arial"/>
                <a:cs typeface="Arial"/>
                <a:sym typeface="Arial"/>
              </a:rPr>
              <a:t>Water demand by agriculture is projected to increase by 20 - 30% by 2050, and</a:t>
            </a:r>
            <a:br>
              <a:rPr lang="en-US" sz="1800" dirty="0">
                <a:solidFill>
                  <a:srgbClr val="024747"/>
                </a:solidFill>
                <a:latin typeface="Titillium Web"/>
                <a:ea typeface="Arial"/>
                <a:cs typeface="Arial"/>
                <a:sym typeface="Arial"/>
              </a:rPr>
            </a:br>
            <a:br>
              <a:rPr lang="en-US" sz="1800" dirty="0">
                <a:solidFill>
                  <a:srgbClr val="024747"/>
                </a:solidFill>
                <a:latin typeface="Titillium Web"/>
                <a:ea typeface="Arial"/>
                <a:cs typeface="Arial"/>
                <a:sym typeface="Arial"/>
              </a:rPr>
            </a:br>
            <a:r>
              <a:rPr lang="en-US" sz="1800" dirty="0">
                <a:solidFill>
                  <a:srgbClr val="024747"/>
                </a:solidFill>
                <a:latin typeface="Titillium Web"/>
                <a:ea typeface="Arial"/>
                <a:cs typeface="Arial"/>
                <a:sym typeface="Arial"/>
              </a:rPr>
              <a:t>From 2000 – 2019 total cropland increased with 63 M ha, almost 85% of this increase is irrigated </a:t>
            </a:r>
            <a:br>
              <a:rPr lang="en-US" sz="1800" dirty="0">
                <a:solidFill>
                  <a:srgbClr val="024747"/>
                </a:solidFill>
                <a:latin typeface="Titillium Web"/>
                <a:ea typeface="Arial"/>
                <a:cs typeface="Arial"/>
                <a:sym typeface="Arial"/>
              </a:rPr>
            </a:br>
            <a:r>
              <a:rPr lang="en-US" sz="1800" dirty="0">
                <a:solidFill>
                  <a:srgbClr val="024747"/>
                </a:solidFill>
                <a:latin typeface="Titillium Web"/>
                <a:ea typeface="Arial"/>
                <a:cs typeface="Arial"/>
                <a:sym typeface="Arial"/>
              </a:rPr>
              <a:t>(SOLAW 2022)</a:t>
            </a:r>
            <a:endParaRPr lang="en-US" i="1" dirty="0"/>
          </a:p>
        </p:txBody>
      </p:sp>
    </p:spTree>
    <p:extLst>
      <p:ext uri="{BB962C8B-B14F-4D97-AF65-F5344CB8AC3E}">
        <p14:creationId xmlns:p14="http://schemas.microsoft.com/office/powerpoint/2010/main" val="3665683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22"/>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BE500EDA-B6A9-7D91-A23B-CA322B883033}"/>
              </a:ext>
            </a:extLst>
          </p:cNvPr>
          <p:cNvGraphicFramePr/>
          <p:nvPr>
            <p:extLst>
              <p:ext uri="{D42A27DB-BD31-4B8C-83A1-F6EECF244321}">
                <p14:modId xmlns:p14="http://schemas.microsoft.com/office/powerpoint/2010/main" val="4007194693"/>
              </p:ext>
            </p:extLst>
          </p:nvPr>
        </p:nvGraphicFramePr>
        <p:xfrm>
          <a:off x="4895386" y="2341756"/>
          <a:ext cx="7257182" cy="4131776"/>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4">
            <a:extLst>
              <a:ext uri="{FF2B5EF4-FFF2-40B4-BE49-F238E27FC236}">
                <a16:creationId xmlns:a16="http://schemas.microsoft.com/office/drawing/2014/main" id="{E15872DE-D9F2-1A8C-DF9E-E83BCA45CE46}"/>
              </a:ext>
            </a:extLst>
          </p:cNvPr>
          <p:cNvSpPr>
            <a:spLocks noGrp="1"/>
          </p:cNvSpPr>
          <p:nvPr/>
        </p:nvSpPr>
        <p:spPr>
          <a:xfrm>
            <a:off x="466648" y="1694819"/>
            <a:ext cx="8847473" cy="8638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24747"/>
                </a:solidFill>
                <a:latin typeface="Titillium Web" panose="020B0604020202020204" charset="0"/>
                <a:cs typeface="Arial"/>
              </a:rPr>
              <a:t>We need to produce more food with less water</a:t>
            </a:r>
          </a:p>
        </p:txBody>
      </p:sp>
      <p:sp>
        <p:nvSpPr>
          <p:cNvPr id="8" name="Subtitle 2">
            <a:extLst>
              <a:ext uri="{FF2B5EF4-FFF2-40B4-BE49-F238E27FC236}">
                <a16:creationId xmlns:a16="http://schemas.microsoft.com/office/drawing/2014/main" id="{BB0BA26D-6C7F-98EA-1FB9-7EAC94B1F087}"/>
              </a:ext>
            </a:extLst>
          </p:cNvPr>
          <p:cNvSpPr txBox="1">
            <a:spLocks/>
          </p:cNvSpPr>
          <p:nvPr/>
        </p:nvSpPr>
        <p:spPr>
          <a:xfrm>
            <a:off x="521733" y="3088900"/>
            <a:ext cx="4711897" cy="2457055"/>
          </a:xfrm>
          <a:prstGeom prst="rect">
            <a:avLst/>
          </a:prstGeom>
        </p:spPr>
        <p:txBody>
          <a:bodyPr lIns="0" tIns="0" rIns="54000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24747"/>
                </a:solidFill>
                <a:latin typeface="Titillium Web"/>
                <a:cs typeface="Arial"/>
                <a:sym typeface="Calibri"/>
              </a:rPr>
              <a:t>Net increase in cultivated area over the last 60 years is attributable to a net increase in irrigated cropping</a:t>
            </a:r>
          </a:p>
          <a:p>
            <a:endParaRPr lang="en-US" dirty="0">
              <a:solidFill>
                <a:srgbClr val="024747"/>
              </a:solidFill>
              <a:latin typeface="Titillium Web"/>
              <a:cs typeface="Arial"/>
              <a:sym typeface="Calibri"/>
            </a:endParaRPr>
          </a:p>
          <a:p>
            <a:r>
              <a:rPr lang="en-US" dirty="0">
                <a:solidFill>
                  <a:srgbClr val="024747"/>
                </a:solidFill>
                <a:latin typeface="Titillium Web"/>
                <a:cs typeface="Arial"/>
                <a:sym typeface="Calibri"/>
              </a:rPr>
              <a:t>At the same time, agriculture is facing growing water scarcity </a:t>
            </a:r>
          </a:p>
        </p:txBody>
      </p:sp>
    </p:spTree>
    <p:extLst>
      <p:ext uri="{BB962C8B-B14F-4D97-AF65-F5344CB8AC3E}">
        <p14:creationId xmlns:p14="http://schemas.microsoft.com/office/powerpoint/2010/main" val="1817818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22"/>
        <p:cNvGrpSpPr/>
        <p:nvPr/>
      </p:nvGrpSpPr>
      <p:grpSpPr>
        <a:xfrm>
          <a:off x="0" y="0"/>
          <a:ext cx="0" cy="0"/>
          <a:chOff x="0" y="0"/>
          <a:chExt cx="0" cy="0"/>
        </a:xfrm>
      </p:grpSpPr>
      <p:pic>
        <p:nvPicPr>
          <p:cNvPr id="2050" name="Picture 2">
            <a:extLst>
              <a:ext uri="{FF2B5EF4-FFF2-40B4-BE49-F238E27FC236}">
                <a16:creationId xmlns:a16="http://schemas.microsoft.com/office/drawing/2014/main" id="{73BF1688-FF43-EB81-F537-5F72FC8087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4558" y="1070323"/>
            <a:ext cx="8330278" cy="5702838"/>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a:extLst>
              <a:ext uri="{FF2B5EF4-FFF2-40B4-BE49-F238E27FC236}">
                <a16:creationId xmlns:a16="http://schemas.microsoft.com/office/drawing/2014/main" id="{6B6C97E5-0582-40D7-6577-D30ABD4E2C07}"/>
              </a:ext>
            </a:extLst>
          </p:cNvPr>
          <p:cNvSpPr txBox="1">
            <a:spLocks/>
          </p:cNvSpPr>
          <p:nvPr/>
        </p:nvSpPr>
        <p:spPr>
          <a:xfrm>
            <a:off x="142249" y="2498651"/>
            <a:ext cx="3738635" cy="2920433"/>
          </a:xfrm>
          <a:prstGeom prst="rect">
            <a:avLst/>
          </a:prstGeom>
        </p:spPr>
        <p:txBody>
          <a:bodyPr lIns="0" tIns="0" rIns="54000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24747"/>
                </a:solidFill>
                <a:latin typeface="Titillium Web"/>
                <a:cs typeface="Arial"/>
              </a:rPr>
              <a:t>The FAO global information system on water resources and agricultural water management collects, analyses and provides free access to over 180 variables and indicators by country from 1960.</a:t>
            </a:r>
          </a:p>
          <a:p>
            <a:endParaRPr lang="en-US" dirty="0">
              <a:solidFill>
                <a:srgbClr val="024747"/>
              </a:solidFill>
              <a:latin typeface="Titillium Web"/>
              <a:cs typeface="Arial"/>
            </a:endParaRPr>
          </a:p>
          <a:p>
            <a:r>
              <a:rPr lang="en-GB" dirty="0">
                <a:solidFill>
                  <a:srgbClr val="024747"/>
                </a:solidFill>
                <a:latin typeface="Titillium Web"/>
                <a:cs typeface="Arial"/>
              </a:rPr>
              <a:t>AQUASTAT data and information support SDG 6.4 indicators, for which FAO is custodian agency.</a:t>
            </a:r>
          </a:p>
          <a:p>
            <a:endParaRPr lang="en-GB" dirty="0">
              <a:solidFill>
                <a:srgbClr val="474338"/>
              </a:solidFill>
            </a:endParaRPr>
          </a:p>
          <a:p>
            <a:r>
              <a:rPr lang="en-US" dirty="0">
                <a:hlinkClick r:id="rId5"/>
              </a:rPr>
              <a:t>http://www.fao.org/aquastat/en/</a:t>
            </a:r>
            <a:endParaRPr lang="en-US" dirty="0">
              <a:solidFill>
                <a:srgbClr val="474338"/>
              </a:solidFill>
            </a:endParaRPr>
          </a:p>
        </p:txBody>
      </p:sp>
      <p:sp>
        <p:nvSpPr>
          <p:cNvPr id="3" name="Title 4">
            <a:extLst>
              <a:ext uri="{FF2B5EF4-FFF2-40B4-BE49-F238E27FC236}">
                <a16:creationId xmlns:a16="http://schemas.microsoft.com/office/drawing/2014/main" id="{0F9743D3-8B82-20BC-95E7-153B3EB0F084}"/>
              </a:ext>
            </a:extLst>
          </p:cNvPr>
          <p:cNvSpPr>
            <a:spLocks noGrp="1"/>
          </p:cNvSpPr>
          <p:nvPr/>
        </p:nvSpPr>
        <p:spPr>
          <a:xfrm>
            <a:off x="142249" y="1006968"/>
            <a:ext cx="4879167" cy="8638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24747"/>
                </a:solidFill>
                <a:latin typeface="Titillium Web" panose="020B0604020202020204" charset="0"/>
                <a:cs typeface="Arial"/>
              </a:rPr>
              <a:t>AQUASTAT</a:t>
            </a:r>
            <a:r>
              <a:rPr lang="en-US" sz="3200" dirty="0">
                <a:solidFill>
                  <a:srgbClr val="474338"/>
                </a:solidFill>
                <a:latin typeface="Franklin Gothic Book" panose="020B0503020102020204" pitchFamily="34" charset="0"/>
              </a:rPr>
              <a:t> </a:t>
            </a:r>
          </a:p>
        </p:txBody>
      </p:sp>
    </p:spTree>
    <p:extLst>
      <p:ext uri="{BB962C8B-B14F-4D97-AF65-F5344CB8AC3E}">
        <p14:creationId xmlns:p14="http://schemas.microsoft.com/office/powerpoint/2010/main" val="2664955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22"/>
        <p:cNvGrpSpPr/>
        <p:nvPr/>
      </p:nvGrpSpPr>
      <p:grpSpPr>
        <a:xfrm>
          <a:off x="0" y="0"/>
          <a:ext cx="0" cy="0"/>
          <a:chOff x="0" y="0"/>
          <a:chExt cx="0" cy="0"/>
        </a:xfrm>
      </p:grpSpPr>
      <p:sp>
        <p:nvSpPr>
          <p:cNvPr id="3" name="Google Shape;97;p2"/>
          <p:cNvSpPr txBox="1"/>
          <p:nvPr/>
        </p:nvSpPr>
        <p:spPr>
          <a:xfrm>
            <a:off x="654109" y="1235589"/>
            <a:ext cx="10515600" cy="113665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24747"/>
              </a:buClr>
              <a:buSzPts val="3200"/>
              <a:buFont typeface="Arial"/>
              <a:buNone/>
            </a:pPr>
            <a:r>
              <a:rPr lang="en-US" sz="3200" b="1" i="0" u="none" strike="noStrike" cap="none" dirty="0">
                <a:solidFill>
                  <a:srgbClr val="024747"/>
                </a:solidFill>
                <a:latin typeface="Titillium Web" panose="020B0604020202020204" charset="0"/>
                <a:sym typeface="Arial"/>
              </a:rPr>
              <a:t>Monitoring water use in agriculture in space and time</a:t>
            </a:r>
            <a:endParaRPr lang="en-US" dirty="0">
              <a:latin typeface="Titillium Web" panose="020B0604020202020204" charset="0"/>
            </a:endParaRPr>
          </a:p>
        </p:txBody>
      </p:sp>
      <p:pic>
        <p:nvPicPr>
          <p:cNvPr id="2" name="Picture 1">
            <a:extLst>
              <a:ext uri="{FF2B5EF4-FFF2-40B4-BE49-F238E27FC236}">
                <a16:creationId xmlns:a16="http://schemas.microsoft.com/office/drawing/2014/main" id="{0D1E13F6-561D-F346-F2F7-16AEBE63B6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464" y="2216523"/>
            <a:ext cx="4977304" cy="3735194"/>
          </a:xfrm>
          <a:prstGeom prst="rect">
            <a:avLst/>
          </a:prstGeom>
        </p:spPr>
      </p:pic>
      <p:pic>
        <p:nvPicPr>
          <p:cNvPr id="4" name="Picture 3">
            <a:extLst>
              <a:ext uri="{FF2B5EF4-FFF2-40B4-BE49-F238E27FC236}">
                <a16:creationId xmlns:a16="http://schemas.microsoft.com/office/drawing/2014/main" id="{F75752A9-3B24-E998-77E3-B903AC2D3FFC}"/>
              </a:ext>
            </a:extLst>
          </p:cNvPr>
          <p:cNvPicPr>
            <a:picLocks noChangeAspect="1"/>
          </p:cNvPicPr>
          <p:nvPr/>
        </p:nvPicPr>
        <p:blipFill>
          <a:blip r:embed="rId5"/>
          <a:stretch>
            <a:fillRect/>
          </a:stretch>
        </p:blipFill>
        <p:spPr>
          <a:xfrm>
            <a:off x="5837621" y="2283748"/>
            <a:ext cx="6118386" cy="3667969"/>
          </a:xfrm>
          <a:prstGeom prst="rect">
            <a:avLst/>
          </a:prstGeom>
        </p:spPr>
      </p:pic>
    </p:spTree>
    <p:extLst>
      <p:ext uri="{BB962C8B-B14F-4D97-AF65-F5344CB8AC3E}">
        <p14:creationId xmlns:p14="http://schemas.microsoft.com/office/powerpoint/2010/main" val="341261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22"/>
        <p:cNvGrpSpPr/>
        <p:nvPr/>
      </p:nvGrpSpPr>
      <p:grpSpPr>
        <a:xfrm>
          <a:off x="0" y="0"/>
          <a:ext cx="0" cy="0"/>
          <a:chOff x="0" y="0"/>
          <a:chExt cx="0" cy="0"/>
        </a:xfrm>
      </p:grpSpPr>
      <p:sp>
        <p:nvSpPr>
          <p:cNvPr id="96" name="Google Shape;96;p2"/>
          <p:cNvSpPr txBox="1">
            <a:spLocks noGrp="1"/>
          </p:cNvSpPr>
          <p:nvPr>
            <p:ph type="title"/>
          </p:nvPr>
        </p:nvSpPr>
        <p:spPr>
          <a:xfrm>
            <a:off x="467497" y="2479675"/>
            <a:ext cx="4930003" cy="42132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24747"/>
              </a:buClr>
              <a:buSzPts val="1600"/>
              <a:buFont typeface="Arial"/>
              <a:buNone/>
            </a:pPr>
            <a:r>
              <a:rPr lang="en-US" sz="1600" dirty="0">
                <a:solidFill>
                  <a:srgbClr val="024747"/>
                </a:solidFill>
                <a:latin typeface="Titillium Web" panose="020B0604020202020204" charset="0"/>
                <a:ea typeface="Arial"/>
                <a:cs typeface="Arial"/>
                <a:sym typeface="Arial"/>
              </a:rPr>
              <a:t>Water productivity in agriculture measures the output (kg/ha) per unit of water consumed (m³/ha).</a:t>
            </a:r>
            <a:br>
              <a:rPr lang="en-US" sz="1600" dirty="0">
                <a:solidFill>
                  <a:srgbClr val="024747"/>
                </a:solidFill>
                <a:latin typeface="Titillium Web" panose="020B0604020202020204" charset="0"/>
                <a:ea typeface="Arial"/>
                <a:cs typeface="Arial"/>
                <a:sym typeface="Arial"/>
              </a:rPr>
            </a:br>
            <a:br>
              <a:rPr lang="en-US" sz="1600" dirty="0">
                <a:solidFill>
                  <a:srgbClr val="024747"/>
                </a:solidFill>
                <a:latin typeface="Titillium Web" panose="020B0604020202020204" charset="0"/>
                <a:ea typeface="Arial"/>
                <a:cs typeface="Arial"/>
                <a:sym typeface="Arial"/>
              </a:rPr>
            </a:br>
            <a:r>
              <a:rPr lang="en-US" sz="1600" dirty="0">
                <a:solidFill>
                  <a:srgbClr val="024747"/>
                </a:solidFill>
                <a:latin typeface="Titillium Web" panose="020B0604020202020204" charset="0"/>
                <a:ea typeface="Arial"/>
                <a:cs typeface="Arial"/>
                <a:sym typeface="Arial"/>
              </a:rPr>
              <a:t>Satellites can help monitor water productivity in cost-effective ways.</a:t>
            </a:r>
            <a:br>
              <a:rPr lang="en-US" sz="1600" dirty="0">
                <a:solidFill>
                  <a:srgbClr val="024747"/>
                </a:solidFill>
                <a:latin typeface="Titillium Web" panose="020B0604020202020204" charset="0"/>
                <a:ea typeface="Arial"/>
                <a:cs typeface="Arial"/>
                <a:sym typeface="Arial"/>
              </a:rPr>
            </a:br>
            <a:br>
              <a:rPr lang="en-US" sz="1600" dirty="0">
                <a:solidFill>
                  <a:srgbClr val="024747"/>
                </a:solidFill>
                <a:latin typeface="Titillium Web" panose="020B0604020202020204" charset="0"/>
                <a:ea typeface="Arial"/>
                <a:cs typeface="Arial"/>
                <a:sym typeface="Arial"/>
              </a:rPr>
            </a:br>
            <a:br>
              <a:rPr lang="en-US" sz="1600" dirty="0">
                <a:solidFill>
                  <a:srgbClr val="024747"/>
                </a:solidFill>
                <a:latin typeface="Titillium Web" panose="020B0604020202020204" charset="0"/>
                <a:ea typeface="Arial"/>
                <a:cs typeface="Arial"/>
                <a:sym typeface="Arial"/>
              </a:rPr>
            </a:br>
            <a:br>
              <a:rPr lang="en-US" sz="1600" dirty="0">
                <a:solidFill>
                  <a:srgbClr val="024747"/>
                </a:solidFill>
                <a:latin typeface="Titillium Web" panose="020B0604020202020204" charset="0"/>
                <a:ea typeface="Arial"/>
                <a:cs typeface="Arial"/>
                <a:sym typeface="Arial"/>
              </a:rPr>
            </a:br>
            <a:r>
              <a:rPr lang="en-US" sz="1600" dirty="0">
                <a:solidFill>
                  <a:srgbClr val="024747"/>
                </a:solidFill>
                <a:latin typeface="Titillium Web" panose="020B0604020202020204" charset="0"/>
                <a:ea typeface="Arial"/>
                <a:cs typeface="Arial"/>
                <a:sym typeface="Arial"/>
              </a:rPr>
              <a:t>Increasing water productivity is now a globally recognized target (SDG 6.4)</a:t>
            </a:r>
            <a:endParaRPr lang="en-US" dirty="0">
              <a:latin typeface="Titillium Web" panose="020B0604020202020204" charset="0"/>
            </a:endParaRPr>
          </a:p>
        </p:txBody>
      </p:sp>
      <p:sp>
        <p:nvSpPr>
          <p:cNvPr id="97" name="Google Shape;97;p2"/>
          <p:cNvSpPr txBox="1"/>
          <p:nvPr/>
        </p:nvSpPr>
        <p:spPr>
          <a:xfrm>
            <a:off x="467497" y="1343026"/>
            <a:ext cx="10515600" cy="113665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24747"/>
              </a:buClr>
              <a:buSzPts val="3200"/>
              <a:buFont typeface="Arial"/>
              <a:buNone/>
            </a:pPr>
            <a:r>
              <a:rPr lang="en-US" sz="3200" b="1" dirty="0">
                <a:solidFill>
                  <a:srgbClr val="024747"/>
                </a:solidFill>
                <a:latin typeface="Titillium Web" panose="020B0604020202020204" charset="0"/>
              </a:rPr>
              <a:t>Remote sensing of water productivity</a:t>
            </a:r>
            <a:endParaRPr lang="en-US" dirty="0">
              <a:latin typeface="Titillium Web" panose="020B0604020202020204" charset="0"/>
            </a:endParaRPr>
          </a:p>
        </p:txBody>
      </p:sp>
      <p:pic>
        <p:nvPicPr>
          <p:cNvPr id="98" name="Google Shape;98;p2"/>
          <p:cNvPicPr preferRelativeResize="0"/>
          <p:nvPr/>
        </p:nvPicPr>
        <p:blipFill rotWithShape="1">
          <a:blip r:embed="rId4">
            <a:alphaModFix/>
          </a:blip>
          <a:srcRect/>
          <a:stretch/>
        </p:blipFill>
        <p:spPr>
          <a:xfrm>
            <a:off x="5706271" y="2278552"/>
            <a:ext cx="6018232" cy="3378216"/>
          </a:xfrm>
          <a:prstGeom prst="rect">
            <a:avLst/>
          </a:prstGeom>
          <a:noFill/>
          <a:ln>
            <a:noFill/>
          </a:ln>
        </p:spPr>
      </p:pic>
    </p:spTree>
    <p:extLst>
      <p:ext uri="{BB962C8B-B14F-4D97-AF65-F5344CB8AC3E}">
        <p14:creationId xmlns:p14="http://schemas.microsoft.com/office/powerpoint/2010/main" val="2357832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3"/>
          <p:cNvPicPr preferRelativeResize="0"/>
          <p:nvPr/>
        </p:nvPicPr>
        <p:blipFill rotWithShape="1">
          <a:blip r:embed="rId3">
            <a:alphaModFix/>
          </a:blip>
          <a:srcRect/>
          <a:stretch/>
        </p:blipFill>
        <p:spPr>
          <a:xfrm>
            <a:off x="0" y="0"/>
            <a:ext cx="12188709" cy="6858000"/>
          </a:xfrm>
          <a:prstGeom prst="rect">
            <a:avLst/>
          </a:prstGeom>
          <a:noFill/>
          <a:ln>
            <a:noFill/>
          </a:ln>
        </p:spPr>
      </p:pic>
      <p:pic>
        <p:nvPicPr>
          <p:cNvPr id="104" name="Google Shape;104;p3"/>
          <p:cNvPicPr preferRelativeResize="0"/>
          <p:nvPr/>
        </p:nvPicPr>
        <p:blipFill rotWithShape="1">
          <a:blip r:embed="rId4">
            <a:alphaModFix/>
          </a:blip>
          <a:srcRect/>
          <a:stretch/>
        </p:blipFill>
        <p:spPr>
          <a:xfrm>
            <a:off x="609192" y="2697886"/>
            <a:ext cx="1311465" cy="476896"/>
          </a:xfrm>
          <a:prstGeom prst="rect">
            <a:avLst/>
          </a:prstGeom>
          <a:noFill/>
          <a:ln>
            <a:noFill/>
          </a:ln>
        </p:spPr>
      </p:pic>
      <p:pic>
        <p:nvPicPr>
          <p:cNvPr id="105" name="Google Shape;105;p3"/>
          <p:cNvPicPr preferRelativeResize="0"/>
          <p:nvPr/>
        </p:nvPicPr>
        <p:blipFill rotWithShape="1">
          <a:blip r:embed="rId5">
            <a:alphaModFix/>
          </a:blip>
          <a:srcRect/>
          <a:stretch/>
        </p:blipFill>
        <p:spPr>
          <a:xfrm>
            <a:off x="609192" y="3993315"/>
            <a:ext cx="984182" cy="367121"/>
          </a:xfrm>
          <a:prstGeom prst="rect">
            <a:avLst/>
          </a:prstGeom>
          <a:noFill/>
          <a:ln>
            <a:noFill/>
          </a:ln>
        </p:spPr>
      </p:pic>
      <p:pic>
        <p:nvPicPr>
          <p:cNvPr id="107" name="Google Shape;107;p3"/>
          <p:cNvPicPr preferRelativeResize="0"/>
          <p:nvPr/>
        </p:nvPicPr>
        <p:blipFill rotWithShape="1">
          <a:blip r:embed="rId6">
            <a:alphaModFix/>
          </a:blip>
          <a:srcRect/>
          <a:stretch/>
        </p:blipFill>
        <p:spPr>
          <a:xfrm>
            <a:off x="2915055" y="2044035"/>
            <a:ext cx="8779889" cy="4571268"/>
          </a:xfrm>
          <a:prstGeom prst="rect">
            <a:avLst/>
          </a:prstGeom>
          <a:noFill/>
          <a:ln>
            <a:noFill/>
          </a:ln>
        </p:spPr>
      </p:pic>
      <p:pic>
        <p:nvPicPr>
          <p:cNvPr id="109" name="Google Shape;109;p3" descr="File:Official logo of IWMI.jpg - Wikimedia Commons"/>
          <p:cNvPicPr preferRelativeResize="0"/>
          <p:nvPr/>
        </p:nvPicPr>
        <p:blipFill rotWithShape="1">
          <a:blip r:embed="rId7">
            <a:alphaModFix/>
          </a:blip>
          <a:srcRect/>
          <a:stretch/>
        </p:blipFill>
        <p:spPr>
          <a:xfrm>
            <a:off x="609192" y="4578900"/>
            <a:ext cx="729234" cy="458844"/>
          </a:xfrm>
          <a:prstGeom prst="rect">
            <a:avLst/>
          </a:prstGeom>
          <a:noFill/>
          <a:ln>
            <a:noFill/>
          </a:ln>
        </p:spPr>
      </p:pic>
      <p:sp>
        <p:nvSpPr>
          <p:cNvPr id="5" name="Google Shape;97;p2">
            <a:extLst>
              <a:ext uri="{FF2B5EF4-FFF2-40B4-BE49-F238E27FC236}">
                <a16:creationId xmlns:a16="http://schemas.microsoft.com/office/drawing/2014/main" id="{69E5B464-2E8B-4209-BCD0-C7FB252B1D08}"/>
              </a:ext>
            </a:extLst>
          </p:cNvPr>
          <p:cNvSpPr txBox="1"/>
          <p:nvPr/>
        </p:nvSpPr>
        <p:spPr>
          <a:xfrm>
            <a:off x="467497" y="1343026"/>
            <a:ext cx="10515600" cy="1136650"/>
          </a:xfrm>
          <a:prstGeom prst="rect">
            <a:avLst/>
          </a:prstGeom>
          <a:noFill/>
          <a:ln>
            <a:noFill/>
          </a:ln>
        </p:spPr>
        <p:txBody>
          <a:bodyPr spcFirstLastPara="1" wrap="square" lIns="91425" tIns="45700" rIns="91425" bIns="45700" anchor="t" anchorCtr="0">
            <a:normAutofit/>
          </a:bodyPr>
          <a:lstStyle/>
          <a:p>
            <a:pPr>
              <a:lnSpc>
                <a:spcPct val="90000"/>
              </a:lnSpc>
            </a:pPr>
            <a:r>
              <a:rPr lang="en-US" sz="3200" b="1" dirty="0">
                <a:solidFill>
                  <a:srgbClr val="024747"/>
                </a:solidFill>
                <a:latin typeface="Titillium Web"/>
              </a:rPr>
              <a:t>How </a:t>
            </a:r>
            <a:r>
              <a:rPr lang="en-US" sz="3200" b="1" dirty="0" err="1">
                <a:solidFill>
                  <a:srgbClr val="024747"/>
                </a:solidFill>
                <a:latin typeface="Titillium Web"/>
              </a:rPr>
              <a:t>WaPOR</a:t>
            </a:r>
            <a:r>
              <a:rPr lang="en-US" sz="3200" b="1" dirty="0">
                <a:solidFill>
                  <a:srgbClr val="024747"/>
                </a:solidFill>
                <a:latin typeface="Titillium Web"/>
              </a:rPr>
              <a:t> works</a:t>
            </a:r>
            <a:endParaRPr lang="en-US" dirty="0"/>
          </a:p>
        </p:txBody>
      </p:sp>
      <p:pic>
        <p:nvPicPr>
          <p:cNvPr id="3" name="Picture 2">
            <a:extLst>
              <a:ext uri="{FF2B5EF4-FFF2-40B4-BE49-F238E27FC236}">
                <a16:creationId xmlns:a16="http://schemas.microsoft.com/office/drawing/2014/main" id="{A13F9E9E-547D-818C-5542-FDF879755F99}"/>
              </a:ext>
            </a:extLst>
          </p:cNvPr>
          <p:cNvPicPr>
            <a:picLocks noChangeAspect="1"/>
          </p:cNvPicPr>
          <p:nvPr/>
        </p:nvPicPr>
        <p:blipFill>
          <a:blip r:embed="rId8"/>
          <a:stretch>
            <a:fillRect/>
          </a:stretch>
        </p:blipFill>
        <p:spPr>
          <a:xfrm>
            <a:off x="497056" y="5826551"/>
            <a:ext cx="984182" cy="468880"/>
          </a:xfrm>
          <a:prstGeom prst="rect">
            <a:avLst/>
          </a:prstGeom>
        </p:spPr>
      </p:pic>
    </p:spTree>
    <p:extLst>
      <p:ext uri="{BB962C8B-B14F-4D97-AF65-F5344CB8AC3E}">
        <p14:creationId xmlns:p14="http://schemas.microsoft.com/office/powerpoint/2010/main" val="1311513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22"/>
        <p:cNvGrpSpPr/>
        <p:nvPr/>
      </p:nvGrpSpPr>
      <p:grpSpPr>
        <a:xfrm>
          <a:off x="0" y="0"/>
          <a:ext cx="0" cy="0"/>
          <a:chOff x="0" y="0"/>
          <a:chExt cx="0" cy="0"/>
        </a:xfrm>
      </p:grpSpPr>
      <p:pic>
        <p:nvPicPr>
          <p:cNvPr id="203" name="Google Shape;203;p13"/>
          <p:cNvPicPr preferRelativeResize="0"/>
          <p:nvPr/>
        </p:nvPicPr>
        <p:blipFill rotWithShape="1">
          <a:blip r:embed="rId4">
            <a:alphaModFix/>
          </a:blip>
          <a:srcRect/>
          <a:stretch/>
        </p:blipFill>
        <p:spPr>
          <a:xfrm>
            <a:off x="2277951" y="1989573"/>
            <a:ext cx="9740920" cy="4238142"/>
          </a:xfrm>
          <a:prstGeom prst="rect">
            <a:avLst/>
          </a:prstGeom>
          <a:noFill/>
          <a:ln>
            <a:noFill/>
          </a:ln>
        </p:spPr>
      </p:pic>
      <p:pic>
        <p:nvPicPr>
          <p:cNvPr id="204" name="Google Shape;204;p13"/>
          <p:cNvPicPr preferRelativeResize="0"/>
          <p:nvPr/>
        </p:nvPicPr>
        <p:blipFill rotWithShape="1">
          <a:blip r:embed="rId5">
            <a:alphaModFix/>
          </a:blip>
          <a:srcRect/>
          <a:stretch/>
        </p:blipFill>
        <p:spPr>
          <a:xfrm>
            <a:off x="531885" y="3396709"/>
            <a:ext cx="1245418" cy="464568"/>
          </a:xfrm>
          <a:prstGeom prst="rect">
            <a:avLst/>
          </a:prstGeom>
          <a:noFill/>
          <a:ln>
            <a:noFill/>
          </a:ln>
        </p:spPr>
      </p:pic>
      <p:pic>
        <p:nvPicPr>
          <p:cNvPr id="205" name="Google Shape;205;p13" descr="File:Official logo of IWMI.jpg - Wikimedia Commons"/>
          <p:cNvPicPr preferRelativeResize="0"/>
          <p:nvPr/>
        </p:nvPicPr>
        <p:blipFill rotWithShape="1">
          <a:blip r:embed="rId6">
            <a:alphaModFix/>
          </a:blip>
          <a:srcRect/>
          <a:stretch/>
        </p:blipFill>
        <p:spPr>
          <a:xfrm>
            <a:off x="531885" y="3987831"/>
            <a:ext cx="987511" cy="621355"/>
          </a:xfrm>
          <a:prstGeom prst="rect">
            <a:avLst/>
          </a:prstGeom>
          <a:noFill/>
          <a:ln>
            <a:noFill/>
          </a:ln>
        </p:spPr>
      </p:pic>
      <p:pic>
        <p:nvPicPr>
          <p:cNvPr id="206" name="Google Shape;206;p13" descr="http://www.fao.org/typo3temp/pics/53e665d971.png"/>
          <p:cNvPicPr preferRelativeResize="0"/>
          <p:nvPr/>
        </p:nvPicPr>
        <p:blipFill rotWithShape="1">
          <a:blip r:embed="rId7">
            <a:alphaModFix/>
          </a:blip>
          <a:srcRect/>
          <a:stretch/>
        </p:blipFill>
        <p:spPr>
          <a:xfrm>
            <a:off x="531885" y="2044985"/>
            <a:ext cx="2418996" cy="879635"/>
          </a:xfrm>
          <a:prstGeom prst="rect">
            <a:avLst/>
          </a:prstGeom>
          <a:noFill/>
          <a:ln>
            <a:noFill/>
          </a:ln>
        </p:spPr>
      </p:pic>
      <p:sp>
        <p:nvSpPr>
          <p:cNvPr id="207" name="Google Shape;207;p13"/>
          <p:cNvSpPr txBox="1"/>
          <p:nvPr/>
        </p:nvSpPr>
        <p:spPr>
          <a:xfrm>
            <a:off x="442589" y="1364601"/>
            <a:ext cx="8196313" cy="62351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24747"/>
              </a:buClr>
              <a:buSzPts val="3200"/>
              <a:buFont typeface="Arial"/>
              <a:buNone/>
            </a:pPr>
            <a:r>
              <a:rPr lang="en-US" sz="3200" b="1" dirty="0">
                <a:solidFill>
                  <a:srgbClr val="024747"/>
                </a:solidFill>
                <a:latin typeface="Titillium Web" panose="020B0604020202020204" charset="0"/>
                <a:sym typeface="Arial"/>
              </a:rPr>
              <a:t>WaPOR Phase 2: demand driven applications </a:t>
            </a:r>
            <a:endParaRPr lang="en-US" sz="3200" dirty="0">
              <a:solidFill>
                <a:srgbClr val="024747"/>
              </a:solidFill>
              <a:latin typeface="Titillium Web" panose="020B0604020202020204" charset="0"/>
              <a:ea typeface="Libre Franklin"/>
              <a:cs typeface="Libre Franklin"/>
              <a:sym typeface="Libre Franklin"/>
            </a:endParaRPr>
          </a:p>
        </p:txBody>
      </p:sp>
      <p:sp>
        <p:nvSpPr>
          <p:cNvPr id="208" name="Google Shape;208;p13"/>
          <p:cNvSpPr/>
          <p:nvPr/>
        </p:nvSpPr>
        <p:spPr>
          <a:xfrm>
            <a:off x="533575" y="5714568"/>
            <a:ext cx="4993922"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024747"/>
                </a:solidFill>
                <a:latin typeface="Titillium Web" panose="020B0604020202020204" charset="0"/>
                <a:sym typeface="Arial"/>
              </a:rPr>
              <a:t>2 main international partners, 3 components, </a:t>
            </a:r>
            <a:endParaRPr lang="en-US" sz="2000" dirty="0">
              <a:latin typeface="Titillium Web" panose="020B0604020202020204" charset="0"/>
            </a:endParaRPr>
          </a:p>
          <a:p>
            <a:pPr marL="0" marR="0" lvl="0" indent="0" algn="l" rtl="0">
              <a:spcBef>
                <a:spcPts val="0"/>
              </a:spcBef>
              <a:spcAft>
                <a:spcPts val="0"/>
              </a:spcAft>
              <a:buNone/>
            </a:pPr>
            <a:r>
              <a:rPr lang="en-US" sz="2000" dirty="0">
                <a:solidFill>
                  <a:srgbClr val="024747"/>
                </a:solidFill>
                <a:latin typeface="Titillium Web" panose="020B0604020202020204" charset="0"/>
                <a:sym typeface="Arial"/>
              </a:rPr>
              <a:t>5+ years,13 countries</a:t>
            </a:r>
          </a:p>
        </p:txBody>
      </p:sp>
    </p:spTree>
    <p:extLst>
      <p:ext uri="{BB962C8B-B14F-4D97-AF65-F5344CB8AC3E}">
        <p14:creationId xmlns:p14="http://schemas.microsoft.com/office/powerpoint/2010/main" val="1594442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3"/>
        <p:cNvGrpSpPr/>
        <p:nvPr/>
      </p:nvGrpSpPr>
      <p:grpSpPr>
        <a:xfrm>
          <a:off x="0" y="0"/>
          <a:ext cx="0" cy="0"/>
          <a:chOff x="0" y="0"/>
          <a:chExt cx="0" cy="0"/>
        </a:xfrm>
      </p:grpSpPr>
      <p:sp>
        <p:nvSpPr>
          <p:cNvPr id="4" name="Google Shape;97;p2">
            <a:extLst>
              <a:ext uri="{FF2B5EF4-FFF2-40B4-BE49-F238E27FC236}">
                <a16:creationId xmlns:a16="http://schemas.microsoft.com/office/drawing/2014/main" id="{5B215DD5-DFC1-5C34-C208-96AFD5E2A21B}"/>
              </a:ext>
            </a:extLst>
          </p:cNvPr>
          <p:cNvSpPr txBox="1"/>
          <p:nvPr/>
        </p:nvSpPr>
        <p:spPr>
          <a:xfrm>
            <a:off x="467497" y="1343026"/>
            <a:ext cx="10515600" cy="1136650"/>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lang="en-GB" sz="3200" b="1" kern="0" dirty="0">
                <a:solidFill>
                  <a:srgbClr val="024747"/>
                </a:solidFill>
                <a:latin typeface="Titillium Web"/>
                <a:cs typeface="Arial"/>
                <a:sym typeface="Arial"/>
              </a:rPr>
              <a:t>Data availability</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Picture 6">
            <a:extLst>
              <a:ext uri="{FF2B5EF4-FFF2-40B4-BE49-F238E27FC236}">
                <a16:creationId xmlns:a16="http://schemas.microsoft.com/office/drawing/2014/main" id="{B35331CB-0ABA-4AD3-3FA1-DDBDB6793F75}"/>
              </a:ext>
            </a:extLst>
          </p:cNvPr>
          <p:cNvPicPr>
            <a:picLocks noChangeAspect="1"/>
          </p:cNvPicPr>
          <p:nvPr/>
        </p:nvPicPr>
        <p:blipFill>
          <a:blip r:embed="rId4"/>
          <a:stretch>
            <a:fillRect/>
          </a:stretch>
        </p:blipFill>
        <p:spPr>
          <a:xfrm>
            <a:off x="119209" y="2479676"/>
            <a:ext cx="1684166" cy="2446232"/>
          </a:xfrm>
          <a:prstGeom prst="rect">
            <a:avLst/>
          </a:prstGeom>
        </p:spPr>
      </p:pic>
      <p:sp>
        <p:nvSpPr>
          <p:cNvPr id="8" name="TextBox 7">
            <a:extLst>
              <a:ext uri="{FF2B5EF4-FFF2-40B4-BE49-F238E27FC236}">
                <a16:creationId xmlns:a16="http://schemas.microsoft.com/office/drawing/2014/main" id="{A684ACCD-CCA1-4E9A-DEF8-ECD97373688D}"/>
              </a:ext>
            </a:extLst>
          </p:cNvPr>
          <p:cNvSpPr txBox="1"/>
          <p:nvPr/>
        </p:nvSpPr>
        <p:spPr>
          <a:xfrm>
            <a:off x="1577592" y="2670165"/>
            <a:ext cx="3607357" cy="3046988"/>
          </a:xfrm>
          <a:prstGeom prst="rect">
            <a:avLst/>
          </a:prstGeom>
          <a:noFill/>
        </p:spPr>
        <p:txBody>
          <a:bodyPr wrap="square" rtlCol="0">
            <a:spAutoFit/>
          </a:bodyPr>
          <a:lstStyle/>
          <a:p>
            <a:pPr marL="285750" indent="-285750">
              <a:buFont typeface="Arial" panose="020B0604020202020204" pitchFamily="34" charset="0"/>
              <a:buChar char="•"/>
            </a:pPr>
            <a:r>
              <a:rPr lang="it-IT" sz="1600" dirty="0">
                <a:latin typeface="Titillium Web" panose="00000500000000000000" pitchFamily="2" charset="0"/>
              </a:rPr>
              <a:t>Water Productivity</a:t>
            </a:r>
          </a:p>
          <a:p>
            <a:pPr marL="285750" indent="-285750">
              <a:buFont typeface="Arial" panose="020B0604020202020204" pitchFamily="34" charset="0"/>
              <a:buChar char="•"/>
            </a:pPr>
            <a:r>
              <a:rPr lang="it-IT" sz="1600" dirty="0" err="1">
                <a:latin typeface="Titillium Web" panose="00000500000000000000" pitchFamily="2" charset="0"/>
              </a:rPr>
              <a:t>Actual</a:t>
            </a:r>
            <a:r>
              <a:rPr lang="it-IT" sz="1600" dirty="0">
                <a:latin typeface="Titillium Web" panose="00000500000000000000" pitchFamily="2" charset="0"/>
              </a:rPr>
              <a:t> </a:t>
            </a:r>
            <a:r>
              <a:rPr lang="it-IT" sz="1600" dirty="0" err="1">
                <a:latin typeface="Titillium Web" panose="00000500000000000000" pitchFamily="2" charset="0"/>
              </a:rPr>
              <a:t>Evapotranspiration</a:t>
            </a:r>
            <a:r>
              <a:rPr lang="it-IT" sz="1600" dirty="0">
                <a:latin typeface="Titillium Web" panose="00000500000000000000" pitchFamily="2" charset="0"/>
              </a:rPr>
              <a:t> (ETa)</a:t>
            </a:r>
          </a:p>
          <a:p>
            <a:pPr marL="285750" indent="-285750">
              <a:buFont typeface="Arial" panose="020B0604020202020204" pitchFamily="34" charset="0"/>
              <a:buChar char="•"/>
            </a:pPr>
            <a:r>
              <a:rPr lang="it-IT" sz="1600" dirty="0">
                <a:latin typeface="Titillium Web" panose="00000500000000000000" pitchFamily="2" charset="0"/>
              </a:rPr>
              <a:t>Reference </a:t>
            </a:r>
            <a:r>
              <a:rPr lang="it-IT" sz="1600" dirty="0" err="1">
                <a:latin typeface="Titillium Web" panose="00000500000000000000" pitchFamily="2" charset="0"/>
              </a:rPr>
              <a:t>Evapotranspiration</a:t>
            </a:r>
            <a:endParaRPr lang="it-IT" sz="1600" dirty="0">
              <a:latin typeface="Titillium Web" panose="00000500000000000000" pitchFamily="2" charset="0"/>
            </a:endParaRPr>
          </a:p>
          <a:p>
            <a:pPr marL="285750" indent="-285750">
              <a:buFont typeface="Arial" panose="020B0604020202020204" pitchFamily="34" charset="0"/>
              <a:buChar char="•"/>
            </a:pPr>
            <a:r>
              <a:rPr lang="it-IT" sz="1600" dirty="0" err="1">
                <a:latin typeface="Titillium Web" panose="00000500000000000000" pitchFamily="2" charset="0"/>
              </a:rPr>
              <a:t>Precipitation</a:t>
            </a:r>
            <a:endParaRPr lang="it-IT" sz="1600" dirty="0">
              <a:latin typeface="Titillium Web" panose="00000500000000000000" pitchFamily="2" charset="0"/>
            </a:endParaRPr>
          </a:p>
          <a:p>
            <a:pPr marL="285750" indent="-285750">
              <a:buFont typeface="Arial" panose="020B0604020202020204" pitchFamily="34" charset="0"/>
              <a:buChar char="•"/>
            </a:pPr>
            <a:r>
              <a:rPr lang="it-IT" sz="1600" dirty="0">
                <a:latin typeface="Titillium Web" panose="00000500000000000000" pitchFamily="2" charset="0"/>
              </a:rPr>
              <a:t>Relative root zone </a:t>
            </a:r>
            <a:r>
              <a:rPr lang="it-IT" sz="1600" dirty="0" err="1">
                <a:latin typeface="Titillium Web" panose="00000500000000000000" pitchFamily="2" charset="0"/>
              </a:rPr>
              <a:t>soil</a:t>
            </a:r>
            <a:r>
              <a:rPr lang="it-IT" sz="1600" dirty="0">
                <a:latin typeface="Titillium Web" panose="00000500000000000000" pitchFamily="2" charset="0"/>
              </a:rPr>
              <a:t> </a:t>
            </a:r>
            <a:r>
              <a:rPr lang="it-IT" sz="1600" dirty="0" err="1">
                <a:latin typeface="Titillium Web" panose="00000500000000000000" pitchFamily="2" charset="0"/>
              </a:rPr>
              <a:t>moisture</a:t>
            </a:r>
            <a:endParaRPr lang="it-IT" sz="1600" dirty="0">
              <a:latin typeface="Titillium Web" panose="00000500000000000000" pitchFamily="2" charset="0"/>
            </a:endParaRPr>
          </a:p>
          <a:p>
            <a:pPr marL="285750" indent="-285750">
              <a:buFont typeface="Arial" panose="020B0604020202020204" pitchFamily="34" charset="0"/>
              <a:buChar char="•"/>
            </a:pPr>
            <a:r>
              <a:rPr lang="it-IT" sz="1600" dirty="0">
                <a:latin typeface="Titillium Web" panose="00000500000000000000" pitchFamily="2" charset="0"/>
              </a:rPr>
              <a:t>Net </a:t>
            </a:r>
            <a:r>
              <a:rPr lang="it-IT" sz="1600" dirty="0" err="1">
                <a:latin typeface="Titillium Web" panose="00000500000000000000" pitchFamily="2" charset="0"/>
              </a:rPr>
              <a:t>Primary</a:t>
            </a:r>
            <a:r>
              <a:rPr lang="it-IT" sz="1600" dirty="0">
                <a:latin typeface="Titillium Web" panose="00000500000000000000" pitchFamily="2" charset="0"/>
              </a:rPr>
              <a:t> Production</a:t>
            </a:r>
          </a:p>
          <a:p>
            <a:pPr marL="285750" indent="-285750">
              <a:buFont typeface="Arial" panose="020B0604020202020204" pitchFamily="34" charset="0"/>
              <a:buChar char="•"/>
            </a:pPr>
            <a:r>
              <a:rPr lang="it-IT" sz="1600" dirty="0">
                <a:latin typeface="Titillium Web" panose="00000500000000000000" pitchFamily="2" charset="0"/>
              </a:rPr>
              <a:t>Quality </a:t>
            </a:r>
            <a:r>
              <a:rPr lang="it-IT" sz="1600" dirty="0" err="1">
                <a:latin typeface="Titillium Web" panose="00000500000000000000" pitchFamily="2" charset="0"/>
              </a:rPr>
              <a:t>layers</a:t>
            </a:r>
            <a:endParaRPr lang="it-IT" sz="1600" dirty="0">
              <a:latin typeface="Titillium Web" panose="00000500000000000000" pitchFamily="2" charset="0"/>
            </a:endParaRPr>
          </a:p>
          <a:p>
            <a:pPr marL="285750" indent="-285750">
              <a:buFont typeface="Arial" panose="020B0604020202020204" pitchFamily="34" charset="0"/>
              <a:buChar char="•"/>
            </a:pPr>
            <a:endParaRPr lang="it-IT" sz="1600" dirty="0">
              <a:latin typeface="Titillium Web" panose="00000500000000000000" pitchFamily="2" charset="0"/>
            </a:endParaRPr>
          </a:p>
          <a:p>
            <a:r>
              <a:rPr lang="it-IT" sz="1600" dirty="0" err="1">
                <a:latin typeface="Titillium Web" panose="00000500000000000000" pitchFamily="2" charset="0"/>
              </a:rPr>
              <a:t>Daily</a:t>
            </a:r>
            <a:r>
              <a:rPr lang="it-IT" sz="1600" dirty="0">
                <a:latin typeface="Titillium Web" panose="00000500000000000000" pitchFamily="2" charset="0"/>
              </a:rPr>
              <a:t> (P, RET), </a:t>
            </a:r>
            <a:r>
              <a:rPr lang="it-IT" sz="1600" dirty="0" err="1">
                <a:latin typeface="Titillium Web" panose="00000500000000000000" pitchFamily="2" charset="0"/>
              </a:rPr>
              <a:t>dekadal</a:t>
            </a:r>
            <a:r>
              <a:rPr lang="it-IT" sz="1600" dirty="0">
                <a:latin typeface="Titillium Web" panose="00000500000000000000" pitchFamily="2" charset="0"/>
              </a:rPr>
              <a:t>, </a:t>
            </a:r>
            <a:r>
              <a:rPr lang="it-IT" sz="1600" dirty="0" err="1">
                <a:latin typeface="Titillium Web" panose="00000500000000000000" pitchFamily="2" charset="0"/>
              </a:rPr>
              <a:t>monthly</a:t>
            </a:r>
            <a:r>
              <a:rPr lang="it-IT" sz="1600" dirty="0">
                <a:latin typeface="Titillium Web" panose="00000500000000000000" pitchFamily="2" charset="0"/>
              </a:rPr>
              <a:t>, </a:t>
            </a:r>
            <a:r>
              <a:rPr lang="it-IT" sz="1600" dirty="0" err="1">
                <a:latin typeface="Titillium Web" panose="00000500000000000000" pitchFamily="2" charset="0"/>
              </a:rPr>
              <a:t>annual</a:t>
            </a:r>
            <a:r>
              <a:rPr lang="it-IT" sz="1600" dirty="0">
                <a:latin typeface="Titillium Web" panose="00000500000000000000" pitchFamily="2" charset="0"/>
              </a:rPr>
              <a:t> time steps</a:t>
            </a:r>
          </a:p>
          <a:p>
            <a:endParaRPr lang="it-IT" sz="1600" dirty="0">
              <a:latin typeface="Titillium Web" panose="00000500000000000000" pitchFamily="2" charset="0"/>
            </a:endParaRPr>
          </a:p>
          <a:p>
            <a:r>
              <a:rPr lang="it-IT" sz="1600" dirty="0">
                <a:latin typeface="Titillium Web" panose="00000500000000000000" pitchFamily="2" charset="0"/>
              </a:rPr>
              <a:t>NRT update </a:t>
            </a:r>
            <a:r>
              <a:rPr lang="it-IT" sz="1600" dirty="0" err="1">
                <a:latin typeface="Titillium Web" panose="00000500000000000000" pitchFamily="2" charset="0"/>
              </a:rPr>
              <a:t>since</a:t>
            </a:r>
            <a:r>
              <a:rPr lang="it-IT" sz="1600" dirty="0">
                <a:latin typeface="Titillium Web" panose="00000500000000000000" pitchFamily="2" charset="0"/>
              </a:rPr>
              <a:t> 2018 (2009 on V2)</a:t>
            </a:r>
          </a:p>
        </p:txBody>
      </p:sp>
      <p:pic>
        <p:nvPicPr>
          <p:cNvPr id="9" name="Picture 8" descr="A map of the world&#10;&#10;Description automatically generated">
            <a:extLst>
              <a:ext uri="{FF2B5EF4-FFF2-40B4-BE49-F238E27FC236}">
                <a16:creationId xmlns:a16="http://schemas.microsoft.com/office/drawing/2014/main" id="{702F08BD-6CC4-D3AC-D5A9-54989008A9C2}"/>
              </a:ext>
            </a:extLst>
          </p:cNvPr>
          <p:cNvPicPr>
            <a:picLocks noChangeAspect="1"/>
          </p:cNvPicPr>
          <p:nvPr/>
        </p:nvPicPr>
        <p:blipFill rotWithShape="1">
          <a:blip r:embed="rId5">
            <a:extLst>
              <a:ext uri="{28A0092B-C50C-407E-A947-70E740481C1C}">
                <a14:useLocalDpi xmlns:a14="http://schemas.microsoft.com/office/drawing/2010/main" val="0"/>
              </a:ext>
            </a:extLst>
          </a:blip>
          <a:srcRect r="18600"/>
          <a:stretch/>
        </p:blipFill>
        <p:spPr>
          <a:xfrm>
            <a:off x="5386039" y="1165189"/>
            <a:ext cx="6487762" cy="5396502"/>
          </a:xfrm>
          <a:prstGeom prst="rect">
            <a:avLst/>
          </a:prstGeom>
        </p:spPr>
      </p:pic>
    </p:spTree>
    <p:extLst>
      <p:ext uri="{BB962C8B-B14F-4D97-AF65-F5344CB8AC3E}">
        <p14:creationId xmlns:p14="http://schemas.microsoft.com/office/powerpoint/2010/main" val="613134497"/>
      </p:ext>
    </p:extLst>
  </p:cSld>
  <p:clrMapOvr>
    <a:masterClrMapping/>
  </p:clrMapOvr>
</p:sld>
</file>

<file path=ppt/theme/theme1.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15E1BD0A26C9D4D8478EC2B5A5AAD64" ma:contentTypeVersion="15" ma:contentTypeDescription="Create a new document." ma:contentTypeScope="" ma:versionID="80830dd61f08a6cc8ef1d58a02201b5b">
  <xsd:schema xmlns:xsd="http://www.w3.org/2001/XMLSchema" xmlns:xs="http://www.w3.org/2001/XMLSchema" xmlns:p="http://schemas.microsoft.com/office/2006/metadata/properties" xmlns:ns2="1bfaa9b2-5f91-4c8a-97c8-8009154d6aac" xmlns:ns3="bd4b16be-0c5f-46b8-987a-df333f7be060" targetNamespace="http://schemas.microsoft.com/office/2006/metadata/properties" ma:root="true" ma:fieldsID="6dbcf73a720dc42f69ccb8396b8b440f" ns2:_="" ns3:_="">
    <xsd:import namespace="1bfaa9b2-5f91-4c8a-97c8-8009154d6aac"/>
    <xsd:import namespace="bd4b16be-0c5f-46b8-987a-df333f7be060"/>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DateTaken" minOccurs="0"/>
                <xsd:element ref="ns2:MediaServiceLocatio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faa9b2-5f91-4c8a-97c8-8009154d6aac"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f40eee1e-ad38-437e-be40-fc9f033adc9a"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4b16be-0c5f-46b8-987a-df333f7be06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74cff6c-45bf-4112-8d81-bcbacf36f199}" ma:internalName="TaxCatchAll" ma:showField="CatchAllData" ma:web="bd4b16be-0c5f-46b8-987a-df333f7be060">
      <xsd:complexType>
        <xsd:complexContent>
          <xsd:extension base="dms:MultiChoiceLookup">
            <xsd:sequence>
              <xsd:element name="Value" type="dms:Lookup" maxOccurs="unbounded" minOccurs="0" nillable="true"/>
            </xsd:sequence>
          </xsd:extension>
        </xsd:complexContent>
      </xsd:complex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d4b16be-0c5f-46b8-987a-df333f7be060" xsi:nil="true"/>
    <lcf76f155ced4ddcb4097134ff3c332f xmlns="1bfaa9b2-5f91-4c8a-97c8-8009154d6aa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A8CA055-D30E-4A05-8EDE-75E9270A42B8}">
  <ds:schemaRefs>
    <ds:schemaRef ds:uri="http://schemas.microsoft.com/sharepoint/v3/contenttype/forms"/>
  </ds:schemaRefs>
</ds:datastoreItem>
</file>

<file path=customXml/itemProps2.xml><?xml version="1.0" encoding="utf-8"?>
<ds:datastoreItem xmlns:ds="http://schemas.openxmlformats.org/officeDocument/2006/customXml" ds:itemID="{B9335456-1D0C-4795-9108-20DD3EBE44C5}"/>
</file>

<file path=customXml/itemProps3.xml><?xml version="1.0" encoding="utf-8"?>
<ds:datastoreItem xmlns:ds="http://schemas.openxmlformats.org/officeDocument/2006/customXml" ds:itemID="{4CABBCA5-B0B5-4687-8175-347B0279D258}">
  <ds:schemaRefs>
    <ds:schemaRef ds:uri="http://purl.org/dc/terms/"/>
    <ds:schemaRef ds:uri="8c2680b1-8717-4e17-af8a-c3c5948a3503"/>
    <ds:schemaRef ds:uri="http://purl.org/dc/dcmitype/"/>
    <ds:schemaRef ds:uri="http://schemas.microsoft.com/office/infopath/2007/PartnerControls"/>
    <ds:schemaRef ds:uri="3c9ac98d-36e3-464e-9a3d-571690e2b8cf"/>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13861</TotalTime>
  <Words>1284</Words>
  <Application>Microsoft Office PowerPoint</Application>
  <PresentationFormat>Widescreen</PresentationFormat>
  <Paragraphs>97</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Courier New</vt:lpstr>
      <vt:lpstr>Titillium Web</vt:lpstr>
      <vt:lpstr>Franklin Gothic Book</vt:lpstr>
      <vt:lpstr>Arial</vt:lpstr>
      <vt:lpstr>Calibri</vt:lpstr>
      <vt:lpstr>Thème Office</vt:lpstr>
      <vt:lpstr>Monitoring land and water productivity by Remote Sensing (WaPOR phase 2)</vt:lpstr>
      <vt:lpstr>Over 700 million people suffer from hunger  (SOFI 2023)   Around 3.2 billion people live in agricultural areas with high to very high water shortages or scarcity  (SOFA 2020)   Water demand by agriculture is projected to increase by 20 - 30% by 2050, and  From 2000 – 2019 total cropland increased with 63 M ha, almost 85% of this increase is irrigated  (SOLAW 2022)</vt:lpstr>
      <vt:lpstr>PowerPoint Presentation</vt:lpstr>
      <vt:lpstr>PowerPoint Presentation</vt:lpstr>
      <vt:lpstr>PowerPoint Presentation</vt:lpstr>
      <vt:lpstr>Water productivity in agriculture measures the output (kg/ha) per unit of water consumed (m³/ha).  Satellites can help monitor water productivity in cost-effective ways.    Increasing water productivity is now a globally recognized target (SDG 6.4)</vt:lpstr>
      <vt:lpstr>PowerPoint Presentation</vt:lpstr>
      <vt:lpstr>PowerPoint Presentation</vt:lpstr>
      <vt:lpstr>PowerPoint Presentation</vt:lpstr>
      <vt:lpstr>Near-real time (every 10 days) data on biomass development and water consumption (actual evapotranspiration), in addition to agro-climatic parameters on a daily time step (reference ET and precipitation).   Spatial resolution ranges between 300 m and 20 m  </vt:lpstr>
      <vt:lpstr>Near-real time (every 10 days) data on biomass development and water consumption (actual evapotranspiration), in addition to agro-climatic parameters on a daily time step (reference ET and precipitation).   Spatial resolution ranges between 300 m and 20 m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Transforming agricultural water use through new technologies and innovations</dc:title>
  <dc:creator>Spencer, Alyne (NSLD)</dc:creator>
  <cp:lastModifiedBy>Hoogeveen, Jippe (NSL)</cp:lastModifiedBy>
  <cp:revision>273</cp:revision>
  <dcterms:created xsi:type="dcterms:W3CDTF">2021-03-16T08:37:38Z</dcterms:created>
  <dcterms:modified xsi:type="dcterms:W3CDTF">2025-09-01T08:29:17Z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0x010100115E1BD0A26C9D4D8478EC2B5A5AAD64</vt:lpwstr>
  </property>
  <property fmtid="{D5CDD505-2E9C-101B-9397-08002B2CF9AE}" pid="3" name="MediaServiceImageTags">
    <vt:lpwstr/>
  </property>
</Properties>
</file>